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38"/>
  </p:notesMasterIdLst>
  <p:sldIdLst>
    <p:sldId id="256" r:id="rId2"/>
    <p:sldId id="303" r:id="rId3"/>
    <p:sldId id="257" r:id="rId4"/>
    <p:sldId id="267" r:id="rId5"/>
    <p:sldId id="280" r:id="rId6"/>
    <p:sldId id="281" r:id="rId7"/>
    <p:sldId id="260" r:id="rId8"/>
    <p:sldId id="262" r:id="rId9"/>
    <p:sldId id="288" r:id="rId10"/>
    <p:sldId id="295" r:id="rId11"/>
    <p:sldId id="296" r:id="rId12"/>
    <p:sldId id="297" r:id="rId13"/>
    <p:sldId id="306" r:id="rId14"/>
    <p:sldId id="307" r:id="rId15"/>
    <p:sldId id="290" r:id="rId16"/>
    <p:sldId id="291" r:id="rId17"/>
    <p:sldId id="292" r:id="rId18"/>
    <p:sldId id="293" r:id="rId19"/>
    <p:sldId id="294" r:id="rId20"/>
    <p:sldId id="263" r:id="rId21"/>
    <p:sldId id="264" r:id="rId22"/>
    <p:sldId id="298" r:id="rId23"/>
    <p:sldId id="299" r:id="rId24"/>
    <p:sldId id="287" r:id="rId25"/>
    <p:sldId id="300" r:id="rId26"/>
    <p:sldId id="265" r:id="rId27"/>
    <p:sldId id="301" r:id="rId28"/>
    <p:sldId id="286" r:id="rId29"/>
    <p:sldId id="285" r:id="rId30"/>
    <p:sldId id="304" r:id="rId31"/>
    <p:sldId id="283" r:id="rId32"/>
    <p:sldId id="302" r:id="rId33"/>
    <p:sldId id="272" r:id="rId34"/>
    <p:sldId id="268" r:id="rId35"/>
    <p:sldId id="305" r:id="rId36"/>
    <p:sldId id="266" r:id="rId37"/>
  </p:sldIdLst>
  <p:sldSz cx="9144000" cy="5143500" type="screen16x9"/>
  <p:notesSz cx="6858000" cy="9144000"/>
  <p:embeddedFontLst>
    <p:embeddedFont>
      <p:font typeface="Karla" panose="020B0604020202020204" charset="0"/>
      <p:regular r:id="rId39"/>
      <p:bold r:id="rId40"/>
      <p:italic r:id="rId41"/>
      <p:boldItalic r:id="rId42"/>
    </p:embeddedFont>
    <p:embeddedFont>
      <p:font typeface="Raleway" panose="020B0604020202020204" charset="0"/>
      <p:regular r:id="rId43"/>
      <p:bold r:id="rId44"/>
      <p:italic r:id="rId45"/>
      <p:boldItalic r:id="rId46"/>
    </p:embeddedFont>
    <p:embeddedFont>
      <p:font typeface="Iskoola Pota" panose="020B0604020202020204" charset="0"/>
      <p:regular r:id="rId47"/>
      <p:bold r:id="rId48"/>
    </p:embeddedFont>
    <p:embeddedFont>
      <p:font typeface="Calibri" panose="020F0502020204030204" pitchFamily="34" charset="0"/>
      <p:regular r:id="rId49"/>
      <p:bold r:id="rId50"/>
      <p:italic r:id="rId51"/>
      <p:boldItalic r:id="rId52"/>
    </p:embeddedFont>
    <p:embeddedFont>
      <p:font typeface="Comic Sans MS" panose="030F0702030302020204" pitchFamily="66"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vinda Ranaweera" initials="RR" lastIdx="2" clrIdx="0">
    <p:extLst>
      <p:ext uri="{19B8F6BF-5375-455C-9EA6-DF929625EA0E}">
        <p15:presenceInfo xmlns:p15="http://schemas.microsoft.com/office/powerpoint/2012/main" userId="fc8280ce96d200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166FF3-B5CC-487C-AAC9-2538F2C37F77}">
  <a:tblStyle styleId="{18166FF3-B5CC-487C-AAC9-2538F2C37F77}"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182" autoAdjust="0"/>
  </p:normalViewPr>
  <p:slideViewPr>
    <p:cSldViewPr snapToGrid="0">
      <p:cViewPr>
        <p:scale>
          <a:sx n="100" d="100"/>
          <a:sy n="100" d="100"/>
        </p:scale>
        <p:origin x="516" y="-12"/>
      </p:cViewPr>
      <p:guideLst>
        <p:guide orient="horz" pos="1620"/>
        <p:guide pos="2880"/>
      </p:guideLst>
    </p:cSldViewPr>
  </p:slideViewPr>
  <p:notesTextViewPr>
    <p:cViewPr>
      <p:scale>
        <a:sx n="1" d="1"/>
        <a:sy n="1" d="1"/>
      </p:scale>
      <p:origin x="0" y="0"/>
    </p:cViewPr>
  </p:notesTextViewPr>
  <p:sorterViewPr>
    <p:cViewPr>
      <p:scale>
        <a:sx n="160" d="100"/>
        <a:sy n="160" d="100"/>
      </p:scale>
      <p:origin x="0" y="-1296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04601590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0737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Ping 50ms</a:t>
            </a:r>
            <a:endParaRPr lang="en-US" dirty="0"/>
          </a:p>
        </p:txBody>
      </p:sp>
    </p:spTree>
    <p:extLst>
      <p:ext uri="{BB962C8B-B14F-4D97-AF65-F5344CB8AC3E}">
        <p14:creationId xmlns:p14="http://schemas.microsoft.com/office/powerpoint/2010/main" val="4270489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Complaints and Compliments</a:t>
            </a:r>
          </a:p>
          <a:p>
            <a:r>
              <a:rPr lang="en-US" dirty="0" smtClean="0"/>
              <a:t>Malfunctions</a:t>
            </a:r>
            <a:r>
              <a:rPr lang="en-US" baseline="0" dirty="0" smtClean="0"/>
              <a:t>, breakdowns, new system updates</a:t>
            </a:r>
            <a:endParaRPr lang="en-US" dirty="0"/>
          </a:p>
        </p:txBody>
      </p:sp>
    </p:spTree>
    <p:extLst>
      <p:ext uri="{BB962C8B-B14F-4D97-AF65-F5344CB8AC3E}">
        <p14:creationId xmlns:p14="http://schemas.microsoft.com/office/powerpoint/2010/main" val="901135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Graphs and charts</a:t>
            </a:r>
          </a:p>
          <a:p>
            <a:r>
              <a:rPr lang="en-US" dirty="0" smtClean="0"/>
              <a:t>algorithm</a:t>
            </a:r>
            <a:endParaRPr lang="en-US" dirty="0"/>
          </a:p>
        </p:txBody>
      </p:sp>
    </p:spTree>
    <p:extLst>
      <p:ext uri="{BB962C8B-B14F-4D97-AF65-F5344CB8AC3E}">
        <p14:creationId xmlns:p14="http://schemas.microsoft.com/office/powerpoint/2010/main" val="3446180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5633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85445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2589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06022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50654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0977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01472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2090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20440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04883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143698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Focusing</a:t>
            </a:r>
            <a:r>
              <a:rPr lang="en-US" baseline="0" dirty="0" smtClean="0"/>
              <a:t> on garbage level</a:t>
            </a:r>
          </a:p>
          <a:p>
            <a:endParaRPr lang="en-US" baseline="0" dirty="0" smtClean="0"/>
          </a:p>
          <a:p>
            <a:r>
              <a:rPr lang="en-US" baseline="0" dirty="0" smtClean="0"/>
              <a:t>Focusing on the location of the garbage truck</a:t>
            </a:r>
            <a:endParaRPr lang="en-US" dirty="0"/>
          </a:p>
        </p:txBody>
      </p:sp>
    </p:spTree>
    <p:extLst>
      <p:ext uri="{BB962C8B-B14F-4D97-AF65-F5344CB8AC3E}">
        <p14:creationId xmlns:p14="http://schemas.microsoft.com/office/powerpoint/2010/main" val="1751225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Focusing  on Cleaner</a:t>
            </a:r>
            <a:r>
              <a:rPr lang="en-US" baseline="0" dirty="0" smtClean="0"/>
              <a:t>’s statistics</a:t>
            </a:r>
          </a:p>
          <a:p>
            <a:endParaRPr lang="en-US" baseline="0" dirty="0" smtClean="0"/>
          </a:p>
          <a:p>
            <a:r>
              <a:rPr lang="en-US" baseline="0" dirty="0" smtClean="0"/>
              <a:t>Focusing on garbage collection route</a:t>
            </a:r>
            <a:endParaRPr lang="en-US" dirty="0"/>
          </a:p>
        </p:txBody>
      </p:sp>
    </p:spTree>
    <p:extLst>
      <p:ext uri="{BB962C8B-B14F-4D97-AF65-F5344CB8AC3E}">
        <p14:creationId xmlns:p14="http://schemas.microsoft.com/office/powerpoint/2010/main" val="2745661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6677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0148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Building</a:t>
            </a:r>
            <a:r>
              <a:rPr lang="en-US" baseline="0" dirty="0" smtClean="0"/>
              <a:t> a Web API for the system</a:t>
            </a:r>
            <a:endParaRPr lang="en-US" dirty="0"/>
          </a:p>
        </p:txBody>
      </p:sp>
    </p:spTree>
    <p:extLst>
      <p:ext uri="{BB962C8B-B14F-4D97-AF65-F5344CB8AC3E}">
        <p14:creationId xmlns:p14="http://schemas.microsoft.com/office/powerpoint/2010/main" val="1678615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 only 3 months</a:t>
            </a:r>
          </a:p>
          <a:p>
            <a:r>
              <a:rPr lang="en-US" dirty="0" smtClean="0"/>
              <a:t>Digital ocean pricy</a:t>
            </a:r>
          </a:p>
          <a:p>
            <a:r>
              <a:rPr lang="en-US" dirty="0" smtClean="0"/>
              <a:t>Free</a:t>
            </a:r>
            <a:r>
              <a:rPr lang="en-US" baseline="0" dirty="0" smtClean="0"/>
              <a:t> for a year with some limits</a:t>
            </a:r>
            <a:endParaRPr lang="en-US" dirty="0"/>
          </a:p>
        </p:txBody>
      </p:sp>
    </p:spTree>
    <p:extLst>
      <p:ext uri="{BB962C8B-B14F-4D97-AF65-F5344CB8AC3E}">
        <p14:creationId xmlns:p14="http://schemas.microsoft.com/office/powerpoint/2010/main" val="3957377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004C52"/>
        </a:solidFill>
        <a:effectLst/>
      </p:bgPr>
    </p:bg>
    <p:spTree>
      <p:nvGrpSpPr>
        <p:cNvPr id="1" name="Shape 8"/>
        <p:cNvGrpSpPr/>
        <p:nvPr/>
      </p:nvGrpSpPr>
      <p:grpSpPr>
        <a:xfrm>
          <a:off x="0" y="0"/>
          <a:ext cx="0" cy="0"/>
          <a:chOff x="0" y="0"/>
          <a:chExt cx="0" cy="0"/>
        </a:xfrm>
      </p:grpSpPr>
      <p:sp>
        <p:nvSpPr>
          <p:cNvPr id="9" name="Shape 9"/>
          <p:cNvSpPr/>
          <p:nvPr/>
        </p:nvSpPr>
        <p:spPr>
          <a:xfrm flipH="1">
            <a:off x="6025" y="301575"/>
            <a:ext cx="9150050" cy="4496747"/>
          </a:xfrm>
          <a:custGeom>
            <a:avLst/>
            <a:gdLst/>
            <a:ahLst/>
            <a:cxnLst/>
            <a:rect l="0" t="0" r="0" b="0"/>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AE9D">
              <a:alpha val="83460"/>
            </a:srgbClr>
          </a:solidFill>
          <a:ln>
            <a:noFill/>
          </a:ln>
        </p:spPr>
      </p:sp>
      <p:sp>
        <p:nvSpPr>
          <p:cNvPr id="10" name="Shape 10"/>
          <p:cNvSpPr/>
          <p:nvPr/>
        </p:nvSpPr>
        <p:spPr>
          <a:xfrm>
            <a:off x="-5900" y="759981"/>
            <a:ext cx="9144150" cy="3769800"/>
          </a:xfrm>
          <a:custGeom>
            <a:avLst/>
            <a:gdLst/>
            <a:ahLst/>
            <a:cxnLst/>
            <a:rect l="0" t="0" r="0" b="0"/>
            <a:pathLst>
              <a:path w="365766" h="150792" extrusionOk="0">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1" name="Shape 11"/>
          <p:cNvSpPr/>
          <p:nvPr/>
        </p:nvSpPr>
        <p:spPr>
          <a:xfrm>
            <a:off x="0" y="1351100"/>
            <a:ext cx="9156075" cy="2889062"/>
          </a:xfrm>
          <a:custGeom>
            <a:avLst/>
            <a:gdLst/>
            <a:ahLst/>
            <a:cxnLst/>
            <a:rect l="0" t="0" r="0" b="0"/>
            <a:pathLst>
              <a:path w="366243" h="106157" extrusionOk="0">
                <a:moveTo>
                  <a:pt x="241" y="0"/>
                </a:moveTo>
                <a:lnTo>
                  <a:pt x="0" y="77929"/>
                </a:lnTo>
                <a:lnTo>
                  <a:pt x="366243" y="106157"/>
                </a:lnTo>
                <a:lnTo>
                  <a:pt x="366243" y="4102"/>
                </a:lnTo>
                <a:close/>
              </a:path>
            </a:pathLst>
          </a:custGeom>
          <a:solidFill>
            <a:srgbClr val="ABE33F">
              <a:alpha val="81150"/>
            </a:srgbClr>
          </a:solidFill>
          <a:ln>
            <a:noFill/>
          </a:ln>
        </p:spPr>
      </p:sp>
      <p:sp>
        <p:nvSpPr>
          <p:cNvPr id="12" name="Shape 12"/>
          <p:cNvSpPr txBox="1">
            <a:spLocks noGrp="1"/>
          </p:cNvSpPr>
          <p:nvPr>
            <p:ph type="ctrTitle"/>
          </p:nvPr>
        </p:nvSpPr>
        <p:spPr>
          <a:xfrm>
            <a:off x="1719025" y="1991825"/>
            <a:ext cx="5705999" cy="1159799"/>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Quote">
    <p:spTree>
      <p:nvGrpSpPr>
        <p:cNvPr id="1" name="Shape 19"/>
        <p:cNvGrpSpPr/>
        <p:nvPr/>
      </p:nvGrpSpPr>
      <p:grpSpPr>
        <a:xfrm>
          <a:off x="0" y="0"/>
          <a:ext cx="0" cy="0"/>
          <a:chOff x="0" y="0"/>
          <a:chExt cx="0" cy="0"/>
        </a:xfrm>
      </p:grpSpPr>
      <p:sp>
        <p:nvSpPr>
          <p:cNvPr id="20" name="Shape 20"/>
          <p:cNvSpPr/>
          <p:nvPr/>
        </p:nvSpPr>
        <p:spPr>
          <a:xfrm>
            <a:off x="6024" y="301575"/>
            <a:ext cx="9150050" cy="4496747"/>
          </a:xfrm>
          <a:custGeom>
            <a:avLst/>
            <a:gdLst/>
            <a:ahLst/>
            <a:cxnLst/>
            <a:rect l="0" t="0" r="0" b="0"/>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4C52"/>
          </a:solidFill>
          <a:ln>
            <a:noFill/>
          </a:ln>
        </p:spPr>
      </p:sp>
      <p:sp>
        <p:nvSpPr>
          <p:cNvPr id="21" name="Shape 21"/>
          <p:cNvSpPr/>
          <p:nvPr/>
        </p:nvSpPr>
        <p:spPr>
          <a:xfrm>
            <a:off x="0" y="1580112"/>
            <a:ext cx="9144000" cy="3341667"/>
          </a:xfrm>
          <a:custGeom>
            <a:avLst/>
            <a:gdLst/>
            <a:ahLst/>
            <a:cxnLst/>
            <a:rect l="0" t="0" r="0" b="0"/>
            <a:pathLst>
              <a:path w="365760" h="110982" extrusionOk="0">
                <a:moveTo>
                  <a:pt x="0" y="0"/>
                </a:moveTo>
                <a:lnTo>
                  <a:pt x="0" y="54526"/>
                </a:lnTo>
                <a:lnTo>
                  <a:pt x="317748" y="110982"/>
                </a:lnTo>
                <a:lnTo>
                  <a:pt x="365760" y="84202"/>
                </a:lnTo>
                <a:lnTo>
                  <a:pt x="365760" y="26780"/>
                </a:lnTo>
                <a:close/>
              </a:path>
            </a:pathLst>
          </a:custGeom>
          <a:solidFill>
            <a:srgbClr val="00AE9D">
              <a:alpha val="83460"/>
            </a:srgbClr>
          </a:solidFill>
          <a:ln>
            <a:noFill/>
          </a:ln>
        </p:spPr>
      </p:sp>
      <p:sp>
        <p:nvSpPr>
          <p:cNvPr id="22" name="Shape 22"/>
          <p:cNvSpPr/>
          <p:nvPr/>
        </p:nvSpPr>
        <p:spPr>
          <a:xfrm>
            <a:off x="-5900" y="410541"/>
            <a:ext cx="9144151" cy="4453148"/>
          </a:xfrm>
          <a:custGeom>
            <a:avLst/>
            <a:gdLst/>
            <a:ahLst/>
            <a:cxnLst/>
            <a:rect l="0" t="0" r="0" b="0"/>
            <a:pathLst>
              <a:path w="365036" h="147896" extrusionOk="0">
                <a:moveTo>
                  <a:pt x="365036" y="21714"/>
                </a:moveTo>
                <a:lnTo>
                  <a:pt x="87097" y="0"/>
                </a:lnTo>
                <a:lnTo>
                  <a:pt x="0" y="57421"/>
                </a:lnTo>
                <a:lnTo>
                  <a:pt x="0" y="117255"/>
                </a:lnTo>
                <a:lnTo>
                  <a:pt x="241266" y="147896"/>
                </a:lnTo>
                <a:lnTo>
                  <a:pt x="365036" y="112913"/>
                </a:lnTo>
                <a:close/>
              </a:path>
            </a:pathLst>
          </a:custGeom>
          <a:solidFill>
            <a:srgbClr val="ABE33F">
              <a:alpha val="81150"/>
            </a:srgbClr>
          </a:solidFill>
          <a:ln>
            <a:noFill/>
          </a:ln>
        </p:spPr>
      </p:sp>
      <p:sp>
        <p:nvSpPr>
          <p:cNvPr id="23" name="Shape 23"/>
          <p:cNvSpPr txBox="1">
            <a:spLocks noGrp="1"/>
          </p:cNvSpPr>
          <p:nvPr>
            <p:ph type="body" idx="1"/>
          </p:nvPr>
        </p:nvSpPr>
        <p:spPr>
          <a:xfrm>
            <a:off x="1833775" y="2314200"/>
            <a:ext cx="5476500" cy="819899"/>
          </a:xfrm>
          <a:prstGeom prst="rect">
            <a:avLst/>
          </a:prstGeom>
        </p:spPr>
        <p:txBody>
          <a:bodyPr lIns="91425" tIns="91425" rIns="91425" bIns="91425" anchor="ctr" anchorCtr="0"/>
          <a:lstStyle>
            <a:lvl1pPr lvl="0" algn="ctr" rtl="0">
              <a:spcBef>
                <a:spcPts val="0"/>
              </a:spcBef>
              <a:buClr>
                <a:srgbClr val="FFFFFF"/>
              </a:buClr>
              <a:defRPr b="1" i="1">
                <a:solidFill>
                  <a:srgbClr val="FFFFFF"/>
                </a:solidFill>
              </a:defRPr>
            </a:lvl1pPr>
            <a:lvl2pPr lvl="1" algn="ctr" rtl="0">
              <a:spcBef>
                <a:spcPts val="0"/>
              </a:spcBef>
              <a:buClr>
                <a:srgbClr val="FFFFFF"/>
              </a:buClr>
              <a:defRPr b="1" i="1">
                <a:solidFill>
                  <a:srgbClr val="FFFFFF"/>
                </a:solidFill>
              </a:defRPr>
            </a:lvl2pPr>
            <a:lvl3pPr lvl="2" algn="ctr" rtl="0">
              <a:spcBef>
                <a:spcPts val="0"/>
              </a:spcBef>
              <a:buClr>
                <a:srgbClr val="FFFFFF"/>
              </a:buClr>
              <a:defRPr b="1" i="1">
                <a:solidFill>
                  <a:srgbClr val="FFFFFF"/>
                </a:solidFill>
              </a:defRPr>
            </a:lvl3pPr>
            <a:lvl4pPr lvl="3" algn="ctr" rtl="0">
              <a:spcBef>
                <a:spcPts val="0"/>
              </a:spcBef>
              <a:buClr>
                <a:srgbClr val="FFFFFF"/>
              </a:buClr>
              <a:defRPr b="1" i="1">
                <a:solidFill>
                  <a:srgbClr val="FFFFFF"/>
                </a:solidFill>
              </a:defRPr>
            </a:lvl4pPr>
            <a:lvl5pPr lvl="4" algn="ctr" rtl="0">
              <a:spcBef>
                <a:spcPts val="0"/>
              </a:spcBef>
              <a:buClr>
                <a:srgbClr val="FFFFFF"/>
              </a:buClr>
              <a:defRPr b="1" i="1">
                <a:solidFill>
                  <a:srgbClr val="FFFFFF"/>
                </a:solidFill>
              </a:defRPr>
            </a:lvl5pPr>
            <a:lvl6pPr lvl="5" algn="ctr" rtl="0">
              <a:spcBef>
                <a:spcPts val="0"/>
              </a:spcBef>
              <a:buClr>
                <a:srgbClr val="FFFFFF"/>
              </a:buClr>
              <a:defRPr b="1" i="1">
                <a:solidFill>
                  <a:srgbClr val="FFFFFF"/>
                </a:solidFill>
              </a:defRPr>
            </a:lvl6pPr>
            <a:lvl7pPr lvl="6" algn="ctr" rtl="0">
              <a:spcBef>
                <a:spcPts val="0"/>
              </a:spcBef>
              <a:buClr>
                <a:srgbClr val="FFFFFF"/>
              </a:buClr>
              <a:defRPr b="1" i="1">
                <a:solidFill>
                  <a:srgbClr val="FFFFFF"/>
                </a:solidFill>
              </a:defRPr>
            </a:lvl7pPr>
            <a:lvl8pPr lvl="7" algn="ctr" rtl="0">
              <a:spcBef>
                <a:spcPts val="0"/>
              </a:spcBef>
              <a:buClr>
                <a:srgbClr val="FFFFFF"/>
              </a:buClr>
              <a:defRPr b="1" i="1">
                <a:solidFill>
                  <a:srgbClr val="FFFFFF"/>
                </a:solidFill>
              </a:defRPr>
            </a:lvl8pPr>
            <a:lvl9pPr lvl="8" algn="ctr">
              <a:spcBef>
                <a:spcPts val="0"/>
              </a:spcBef>
              <a:buClr>
                <a:srgbClr val="FFFFFF"/>
              </a:buClr>
              <a:defRPr b="1" i="1">
                <a:solidFill>
                  <a:srgbClr val="FFFFFF"/>
                </a:solidFill>
              </a:defRPr>
            </a:lvl9pPr>
          </a:lstStyle>
          <a:p>
            <a:endParaRPr/>
          </a:p>
        </p:txBody>
      </p:sp>
      <p:sp>
        <p:nvSpPr>
          <p:cNvPr id="24" name="Shape 24"/>
          <p:cNvSpPr txBox="1"/>
          <p:nvPr/>
        </p:nvSpPr>
        <p:spPr>
          <a:xfrm>
            <a:off x="3593400" y="1086168"/>
            <a:ext cx="1957200" cy="653699"/>
          </a:xfrm>
          <a:prstGeom prst="rect">
            <a:avLst/>
          </a:prstGeom>
          <a:noFill/>
          <a:ln>
            <a:noFill/>
          </a:ln>
        </p:spPr>
        <p:txBody>
          <a:bodyPr lIns="91425" tIns="91425" rIns="91425" bIns="91425" anchor="t" anchorCtr="0">
            <a:noAutofit/>
          </a:bodyPr>
          <a:lstStyle/>
          <a:p>
            <a:pPr lvl="0" algn="ctr">
              <a:spcBef>
                <a:spcPts val="0"/>
              </a:spcBef>
              <a:buNone/>
            </a:pPr>
            <a:r>
              <a:rPr lang="en" sz="6000" b="1">
                <a:solidFill>
                  <a:srgbClr val="FFFFFF"/>
                </a:solidFill>
                <a:latin typeface="Raleway"/>
                <a:ea typeface="Raleway"/>
                <a:cs typeface="Raleway"/>
                <a:sym typeface="Raleway"/>
              </a:rPr>
              <a:t>“</a:t>
            </a:r>
          </a:p>
        </p:txBody>
      </p:sp>
      <p:sp>
        <p:nvSpPr>
          <p:cNvPr id="25" name="Shape 25"/>
          <p:cNvSpPr/>
          <p:nvPr/>
        </p:nvSpPr>
        <p:spPr>
          <a:xfrm>
            <a:off x="4179900" y="1041875"/>
            <a:ext cx="784200" cy="784200"/>
          </a:xfrm>
          <a:prstGeom prst="diamond">
            <a:avLst/>
          </a:prstGeom>
          <a:noFill/>
          <a:ln w="28575" cap="flat" cmpd="sng">
            <a:solidFill>
              <a:srgbClr val="FFFFFF"/>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6"/>
        <p:cNvGrpSpPr/>
        <p:nvPr/>
      </p:nvGrpSpPr>
      <p:grpSpPr>
        <a:xfrm>
          <a:off x="0" y="0"/>
          <a:ext cx="0" cy="0"/>
          <a:chOff x="0" y="0"/>
          <a:chExt cx="0" cy="0"/>
        </a:xfrm>
      </p:grpSpPr>
      <p:grpSp>
        <p:nvGrpSpPr>
          <p:cNvPr id="27" name="Shape 27"/>
          <p:cNvGrpSpPr/>
          <p:nvPr/>
        </p:nvGrpSpPr>
        <p:grpSpPr>
          <a:xfrm>
            <a:off x="-6025" y="0"/>
            <a:ext cx="9168125" cy="5163100"/>
            <a:chOff x="-6025" y="0"/>
            <a:chExt cx="9168125" cy="5163100"/>
          </a:xfrm>
        </p:grpSpPr>
        <p:sp>
          <p:nvSpPr>
            <p:cNvPr id="28" name="Shape 28"/>
            <p:cNvSpPr/>
            <p:nvPr/>
          </p:nvSpPr>
          <p:spPr>
            <a:xfrm>
              <a:off x="0" y="0"/>
              <a:ext cx="8552900" cy="1333000"/>
            </a:xfrm>
            <a:custGeom>
              <a:avLst/>
              <a:gdLst/>
              <a:ahLst/>
              <a:cxnLst/>
              <a:rect l="0" t="0" r="0" b="0"/>
              <a:pathLst>
                <a:path w="342116" h="53320" extrusionOk="0">
                  <a:moveTo>
                    <a:pt x="0" y="0"/>
                  </a:moveTo>
                  <a:lnTo>
                    <a:pt x="0" y="53320"/>
                  </a:lnTo>
                  <a:lnTo>
                    <a:pt x="342116" y="0"/>
                  </a:lnTo>
                  <a:close/>
                </a:path>
              </a:pathLst>
            </a:custGeom>
            <a:solidFill>
              <a:srgbClr val="004C52"/>
            </a:solidFill>
            <a:ln>
              <a:noFill/>
            </a:ln>
          </p:spPr>
        </p:sp>
        <p:sp>
          <p:nvSpPr>
            <p:cNvPr id="29" name="Shape 29"/>
            <p:cNvSpPr/>
            <p:nvPr/>
          </p:nvSpPr>
          <p:spPr>
            <a:xfrm>
              <a:off x="2563450" y="0"/>
              <a:ext cx="6580550" cy="1272675"/>
            </a:xfrm>
            <a:custGeom>
              <a:avLst/>
              <a:gdLst/>
              <a:ahLst/>
              <a:cxnLst/>
              <a:rect l="0" t="0" r="0" b="0"/>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30" name="Shape 30"/>
            <p:cNvSpPr/>
            <p:nvPr/>
          </p:nvSpPr>
          <p:spPr>
            <a:xfrm>
              <a:off x="-6025" y="2"/>
              <a:ext cx="7298300" cy="1471709"/>
            </a:xfrm>
            <a:custGeom>
              <a:avLst/>
              <a:gdLst/>
              <a:ahLst/>
              <a:cxnLst/>
              <a:rect l="0" t="0" r="0" b="0"/>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31" name="Shape 31"/>
            <p:cNvSpPr/>
            <p:nvPr/>
          </p:nvSpPr>
          <p:spPr>
            <a:xfrm>
              <a:off x="3596100" y="4667000"/>
              <a:ext cx="5090700" cy="476500"/>
            </a:xfrm>
            <a:custGeom>
              <a:avLst/>
              <a:gdLst/>
              <a:ahLst/>
              <a:cxnLst/>
              <a:rect l="0" t="0" r="0" b="0"/>
              <a:pathLst>
                <a:path w="203628" h="19060" extrusionOk="0">
                  <a:moveTo>
                    <a:pt x="0" y="19060"/>
                  </a:moveTo>
                  <a:lnTo>
                    <a:pt x="203628" y="19060"/>
                  </a:lnTo>
                  <a:lnTo>
                    <a:pt x="157305" y="0"/>
                  </a:lnTo>
                  <a:close/>
                </a:path>
              </a:pathLst>
            </a:custGeom>
            <a:solidFill>
              <a:srgbClr val="004C52"/>
            </a:solidFill>
            <a:ln>
              <a:noFill/>
            </a:ln>
          </p:spPr>
        </p:sp>
        <p:sp>
          <p:nvSpPr>
            <p:cNvPr id="32" name="Shape 32"/>
            <p:cNvSpPr/>
            <p:nvPr/>
          </p:nvSpPr>
          <p:spPr>
            <a:xfrm>
              <a:off x="5525000" y="4692625"/>
              <a:ext cx="3637100" cy="470475"/>
            </a:xfrm>
            <a:custGeom>
              <a:avLst/>
              <a:gdLst/>
              <a:ahLst/>
              <a:cxnLst/>
              <a:rect l="0" t="0" r="0" b="0"/>
              <a:pathLst>
                <a:path w="145484" h="18819" extrusionOk="0">
                  <a:moveTo>
                    <a:pt x="145484" y="0"/>
                  </a:moveTo>
                  <a:lnTo>
                    <a:pt x="145484" y="18819"/>
                  </a:lnTo>
                  <a:lnTo>
                    <a:pt x="0" y="18819"/>
                  </a:lnTo>
                  <a:close/>
                </a:path>
              </a:pathLst>
            </a:custGeom>
            <a:solidFill>
              <a:srgbClr val="00AE9D">
                <a:alpha val="83460"/>
              </a:srgbClr>
            </a:solidFill>
            <a:ln>
              <a:noFill/>
            </a:ln>
          </p:spPr>
        </p:sp>
        <p:sp>
          <p:nvSpPr>
            <p:cNvPr id="33" name="Shape 33"/>
            <p:cNvSpPr/>
            <p:nvPr/>
          </p:nvSpPr>
          <p:spPr>
            <a:xfrm>
              <a:off x="7521475" y="4023125"/>
              <a:ext cx="1634600" cy="1139975"/>
            </a:xfrm>
            <a:custGeom>
              <a:avLst/>
              <a:gdLst/>
              <a:ahLst/>
              <a:cxnLst/>
              <a:rect l="0" t="0" r="0" b="0"/>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34" name="Shape 34"/>
          <p:cNvSpPr txBox="1">
            <a:spLocks noGrp="1"/>
          </p:cNvSpPr>
          <p:nvPr>
            <p:ph type="title"/>
          </p:nvPr>
        </p:nvSpPr>
        <p:spPr>
          <a:xfrm>
            <a:off x="886650" y="398400"/>
            <a:ext cx="7370699" cy="85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5" name="Shape 35"/>
          <p:cNvSpPr txBox="1">
            <a:spLocks noGrp="1"/>
          </p:cNvSpPr>
          <p:nvPr>
            <p:ph type="body" idx="1"/>
          </p:nvPr>
        </p:nvSpPr>
        <p:spPr>
          <a:xfrm>
            <a:off x="886650" y="1598408"/>
            <a:ext cx="7370699" cy="33272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6"/>
        <p:cNvGrpSpPr/>
        <p:nvPr/>
      </p:nvGrpSpPr>
      <p:grpSpPr>
        <a:xfrm>
          <a:off x="0" y="0"/>
          <a:ext cx="0" cy="0"/>
          <a:chOff x="0" y="0"/>
          <a:chExt cx="0" cy="0"/>
        </a:xfrm>
      </p:grpSpPr>
      <p:grpSp>
        <p:nvGrpSpPr>
          <p:cNvPr id="37" name="Shape 37"/>
          <p:cNvGrpSpPr/>
          <p:nvPr/>
        </p:nvGrpSpPr>
        <p:grpSpPr>
          <a:xfrm>
            <a:off x="-6025" y="0"/>
            <a:ext cx="9168125" cy="5163100"/>
            <a:chOff x="-6025" y="0"/>
            <a:chExt cx="9168125" cy="5163100"/>
          </a:xfrm>
        </p:grpSpPr>
        <p:sp>
          <p:nvSpPr>
            <p:cNvPr id="38" name="Shape 38"/>
            <p:cNvSpPr/>
            <p:nvPr/>
          </p:nvSpPr>
          <p:spPr>
            <a:xfrm>
              <a:off x="0" y="0"/>
              <a:ext cx="8552900" cy="1333000"/>
            </a:xfrm>
            <a:custGeom>
              <a:avLst/>
              <a:gdLst/>
              <a:ahLst/>
              <a:cxnLst/>
              <a:rect l="0" t="0" r="0" b="0"/>
              <a:pathLst>
                <a:path w="342116" h="53320" extrusionOk="0">
                  <a:moveTo>
                    <a:pt x="0" y="0"/>
                  </a:moveTo>
                  <a:lnTo>
                    <a:pt x="0" y="53320"/>
                  </a:lnTo>
                  <a:lnTo>
                    <a:pt x="342116" y="0"/>
                  </a:lnTo>
                  <a:close/>
                </a:path>
              </a:pathLst>
            </a:custGeom>
            <a:solidFill>
              <a:srgbClr val="004C52"/>
            </a:solidFill>
            <a:ln>
              <a:noFill/>
            </a:ln>
          </p:spPr>
        </p:sp>
        <p:sp>
          <p:nvSpPr>
            <p:cNvPr id="39" name="Shape 39"/>
            <p:cNvSpPr/>
            <p:nvPr/>
          </p:nvSpPr>
          <p:spPr>
            <a:xfrm>
              <a:off x="2563450" y="0"/>
              <a:ext cx="6580550" cy="1272675"/>
            </a:xfrm>
            <a:custGeom>
              <a:avLst/>
              <a:gdLst/>
              <a:ahLst/>
              <a:cxnLst/>
              <a:rect l="0" t="0" r="0" b="0"/>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40" name="Shape 40"/>
            <p:cNvSpPr/>
            <p:nvPr/>
          </p:nvSpPr>
          <p:spPr>
            <a:xfrm>
              <a:off x="-6025" y="2"/>
              <a:ext cx="7298300" cy="1471709"/>
            </a:xfrm>
            <a:custGeom>
              <a:avLst/>
              <a:gdLst/>
              <a:ahLst/>
              <a:cxnLst/>
              <a:rect l="0" t="0" r="0" b="0"/>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41" name="Shape 41"/>
            <p:cNvSpPr/>
            <p:nvPr/>
          </p:nvSpPr>
          <p:spPr>
            <a:xfrm>
              <a:off x="3596100" y="4667000"/>
              <a:ext cx="5090700" cy="476500"/>
            </a:xfrm>
            <a:custGeom>
              <a:avLst/>
              <a:gdLst/>
              <a:ahLst/>
              <a:cxnLst/>
              <a:rect l="0" t="0" r="0" b="0"/>
              <a:pathLst>
                <a:path w="203628" h="19060" extrusionOk="0">
                  <a:moveTo>
                    <a:pt x="0" y="19060"/>
                  </a:moveTo>
                  <a:lnTo>
                    <a:pt x="203628" y="19060"/>
                  </a:lnTo>
                  <a:lnTo>
                    <a:pt x="157305" y="0"/>
                  </a:lnTo>
                  <a:close/>
                </a:path>
              </a:pathLst>
            </a:custGeom>
            <a:solidFill>
              <a:srgbClr val="004C52"/>
            </a:solidFill>
            <a:ln>
              <a:noFill/>
            </a:ln>
          </p:spPr>
        </p:sp>
        <p:sp>
          <p:nvSpPr>
            <p:cNvPr id="42" name="Shape 42"/>
            <p:cNvSpPr/>
            <p:nvPr/>
          </p:nvSpPr>
          <p:spPr>
            <a:xfrm>
              <a:off x="5525000" y="4692625"/>
              <a:ext cx="3637100" cy="470475"/>
            </a:xfrm>
            <a:custGeom>
              <a:avLst/>
              <a:gdLst/>
              <a:ahLst/>
              <a:cxnLst/>
              <a:rect l="0" t="0" r="0" b="0"/>
              <a:pathLst>
                <a:path w="145484" h="18819" extrusionOk="0">
                  <a:moveTo>
                    <a:pt x="145484" y="0"/>
                  </a:moveTo>
                  <a:lnTo>
                    <a:pt x="145484" y="18819"/>
                  </a:lnTo>
                  <a:lnTo>
                    <a:pt x="0" y="18819"/>
                  </a:lnTo>
                  <a:close/>
                </a:path>
              </a:pathLst>
            </a:custGeom>
            <a:solidFill>
              <a:srgbClr val="00AE9D">
                <a:alpha val="83460"/>
              </a:srgbClr>
            </a:solidFill>
            <a:ln>
              <a:noFill/>
            </a:ln>
          </p:spPr>
        </p:sp>
        <p:sp>
          <p:nvSpPr>
            <p:cNvPr id="43" name="Shape 43"/>
            <p:cNvSpPr/>
            <p:nvPr/>
          </p:nvSpPr>
          <p:spPr>
            <a:xfrm>
              <a:off x="7521475" y="4023125"/>
              <a:ext cx="1634600" cy="1139975"/>
            </a:xfrm>
            <a:custGeom>
              <a:avLst/>
              <a:gdLst/>
              <a:ahLst/>
              <a:cxnLst/>
              <a:rect l="0" t="0" r="0" b="0"/>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44" name="Shape 44"/>
          <p:cNvSpPr txBox="1">
            <a:spLocks noGrp="1"/>
          </p:cNvSpPr>
          <p:nvPr>
            <p:ph type="title"/>
          </p:nvPr>
        </p:nvSpPr>
        <p:spPr>
          <a:xfrm>
            <a:off x="886650" y="398400"/>
            <a:ext cx="7370699" cy="85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5" name="Shape 45"/>
          <p:cNvSpPr txBox="1">
            <a:spLocks noGrp="1"/>
          </p:cNvSpPr>
          <p:nvPr>
            <p:ph type="body" idx="1"/>
          </p:nvPr>
        </p:nvSpPr>
        <p:spPr>
          <a:xfrm>
            <a:off x="904925" y="1495850"/>
            <a:ext cx="3560099" cy="34299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46" name="Shape 46"/>
          <p:cNvSpPr txBox="1">
            <a:spLocks noGrp="1"/>
          </p:cNvSpPr>
          <p:nvPr>
            <p:ph type="body" idx="2"/>
          </p:nvPr>
        </p:nvSpPr>
        <p:spPr>
          <a:xfrm>
            <a:off x="4679179" y="1495850"/>
            <a:ext cx="3560099" cy="34299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7"/>
        <p:cNvGrpSpPr/>
        <p:nvPr/>
      </p:nvGrpSpPr>
      <p:grpSpPr>
        <a:xfrm>
          <a:off x="0" y="0"/>
          <a:ext cx="0" cy="0"/>
          <a:chOff x="0" y="0"/>
          <a:chExt cx="0" cy="0"/>
        </a:xfrm>
      </p:grpSpPr>
      <p:grpSp>
        <p:nvGrpSpPr>
          <p:cNvPr id="48" name="Shape 48"/>
          <p:cNvGrpSpPr/>
          <p:nvPr/>
        </p:nvGrpSpPr>
        <p:grpSpPr>
          <a:xfrm>
            <a:off x="-6025" y="0"/>
            <a:ext cx="9168125" cy="5163100"/>
            <a:chOff x="-6025" y="0"/>
            <a:chExt cx="9168125" cy="5163100"/>
          </a:xfrm>
        </p:grpSpPr>
        <p:sp>
          <p:nvSpPr>
            <p:cNvPr id="49" name="Shape 49"/>
            <p:cNvSpPr/>
            <p:nvPr/>
          </p:nvSpPr>
          <p:spPr>
            <a:xfrm>
              <a:off x="0" y="0"/>
              <a:ext cx="8552900" cy="1333000"/>
            </a:xfrm>
            <a:custGeom>
              <a:avLst/>
              <a:gdLst/>
              <a:ahLst/>
              <a:cxnLst/>
              <a:rect l="0" t="0" r="0" b="0"/>
              <a:pathLst>
                <a:path w="342116" h="53320" extrusionOk="0">
                  <a:moveTo>
                    <a:pt x="0" y="0"/>
                  </a:moveTo>
                  <a:lnTo>
                    <a:pt x="0" y="53320"/>
                  </a:lnTo>
                  <a:lnTo>
                    <a:pt x="342116" y="0"/>
                  </a:lnTo>
                  <a:close/>
                </a:path>
              </a:pathLst>
            </a:custGeom>
            <a:solidFill>
              <a:srgbClr val="004C52"/>
            </a:solidFill>
            <a:ln>
              <a:noFill/>
            </a:ln>
          </p:spPr>
        </p:sp>
        <p:sp>
          <p:nvSpPr>
            <p:cNvPr id="50" name="Shape 50"/>
            <p:cNvSpPr/>
            <p:nvPr/>
          </p:nvSpPr>
          <p:spPr>
            <a:xfrm>
              <a:off x="2563450" y="0"/>
              <a:ext cx="6580550" cy="1272675"/>
            </a:xfrm>
            <a:custGeom>
              <a:avLst/>
              <a:gdLst/>
              <a:ahLst/>
              <a:cxnLst/>
              <a:rect l="0" t="0" r="0" b="0"/>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51" name="Shape 51"/>
            <p:cNvSpPr/>
            <p:nvPr/>
          </p:nvSpPr>
          <p:spPr>
            <a:xfrm>
              <a:off x="-6025" y="2"/>
              <a:ext cx="7298300" cy="1471709"/>
            </a:xfrm>
            <a:custGeom>
              <a:avLst/>
              <a:gdLst/>
              <a:ahLst/>
              <a:cxnLst/>
              <a:rect l="0" t="0" r="0" b="0"/>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52" name="Shape 52"/>
            <p:cNvSpPr/>
            <p:nvPr/>
          </p:nvSpPr>
          <p:spPr>
            <a:xfrm>
              <a:off x="3596100" y="4667000"/>
              <a:ext cx="5090700" cy="476500"/>
            </a:xfrm>
            <a:custGeom>
              <a:avLst/>
              <a:gdLst/>
              <a:ahLst/>
              <a:cxnLst/>
              <a:rect l="0" t="0" r="0" b="0"/>
              <a:pathLst>
                <a:path w="203628" h="19060" extrusionOk="0">
                  <a:moveTo>
                    <a:pt x="0" y="19060"/>
                  </a:moveTo>
                  <a:lnTo>
                    <a:pt x="203628" y="19060"/>
                  </a:lnTo>
                  <a:lnTo>
                    <a:pt x="157305" y="0"/>
                  </a:lnTo>
                  <a:close/>
                </a:path>
              </a:pathLst>
            </a:custGeom>
            <a:solidFill>
              <a:srgbClr val="004C52"/>
            </a:solidFill>
            <a:ln>
              <a:noFill/>
            </a:ln>
          </p:spPr>
        </p:sp>
        <p:sp>
          <p:nvSpPr>
            <p:cNvPr id="53" name="Shape 53"/>
            <p:cNvSpPr/>
            <p:nvPr/>
          </p:nvSpPr>
          <p:spPr>
            <a:xfrm>
              <a:off x="5525000" y="4692625"/>
              <a:ext cx="3637100" cy="470475"/>
            </a:xfrm>
            <a:custGeom>
              <a:avLst/>
              <a:gdLst/>
              <a:ahLst/>
              <a:cxnLst/>
              <a:rect l="0" t="0" r="0" b="0"/>
              <a:pathLst>
                <a:path w="145484" h="18819" extrusionOk="0">
                  <a:moveTo>
                    <a:pt x="145484" y="0"/>
                  </a:moveTo>
                  <a:lnTo>
                    <a:pt x="145484" y="18819"/>
                  </a:lnTo>
                  <a:lnTo>
                    <a:pt x="0" y="18819"/>
                  </a:lnTo>
                  <a:close/>
                </a:path>
              </a:pathLst>
            </a:custGeom>
            <a:solidFill>
              <a:srgbClr val="00AE9D">
                <a:alpha val="83460"/>
              </a:srgbClr>
            </a:solidFill>
            <a:ln>
              <a:noFill/>
            </a:ln>
          </p:spPr>
        </p:sp>
        <p:sp>
          <p:nvSpPr>
            <p:cNvPr id="54" name="Shape 54"/>
            <p:cNvSpPr/>
            <p:nvPr/>
          </p:nvSpPr>
          <p:spPr>
            <a:xfrm>
              <a:off x="7521475" y="4023125"/>
              <a:ext cx="1634600" cy="1139975"/>
            </a:xfrm>
            <a:custGeom>
              <a:avLst/>
              <a:gdLst/>
              <a:ahLst/>
              <a:cxnLst/>
              <a:rect l="0" t="0" r="0" b="0"/>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55" name="Shape 55"/>
          <p:cNvSpPr txBox="1">
            <a:spLocks noGrp="1"/>
          </p:cNvSpPr>
          <p:nvPr>
            <p:ph type="title"/>
          </p:nvPr>
        </p:nvSpPr>
        <p:spPr>
          <a:xfrm>
            <a:off x="886650" y="398400"/>
            <a:ext cx="7370699" cy="857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6" name="Shape 56"/>
          <p:cNvSpPr txBox="1">
            <a:spLocks noGrp="1"/>
          </p:cNvSpPr>
          <p:nvPr>
            <p:ph type="body" idx="1"/>
          </p:nvPr>
        </p:nvSpPr>
        <p:spPr>
          <a:xfrm>
            <a:off x="870750" y="1495850"/>
            <a:ext cx="2365199" cy="34299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57" name="Shape 57"/>
          <p:cNvSpPr txBox="1">
            <a:spLocks noGrp="1"/>
          </p:cNvSpPr>
          <p:nvPr>
            <p:ph type="body" idx="2"/>
          </p:nvPr>
        </p:nvSpPr>
        <p:spPr>
          <a:xfrm>
            <a:off x="3357261" y="1495850"/>
            <a:ext cx="2365199" cy="34299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58" name="Shape 58"/>
          <p:cNvSpPr txBox="1">
            <a:spLocks noGrp="1"/>
          </p:cNvSpPr>
          <p:nvPr>
            <p:ph type="body" idx="3"/>
          </p:nvPr>
        </p:nvSpPr>
        <p:spPr>
          <a:xfrm>
            <a:off x="5843773" y="1495850"/>
            <a:ext cx="2365199" cy="34299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9"/>
        <p:cNvGrpSpPr/>
        <p:nvPr/>
      </p:nvGrpSpPr>
      <p:grpSpPr>
        <a:xfrm>
          <a:off x="0" y="0"/>
          <a:ext cx="0" cy="0"/>
          <a:chOff x="0" y="0"/>
          <a:chExt cx="0" cy="0"/>
        </a:xfrm>
      </p:grpSpPr>
      <p:grpSp>
        <p:nvGrpSpPr>
          <p:cNvPr id="60" name="Shape 60"/>
          <p:cNvGrpSpPr/>
          <p:nvPr/>
        </p:nvGrpSpPr>
        <p:grpSpPr>
          <a:xfrm>
            <a:off x="-6025" y="0"/>
            <a:ext cx="9168125" cy="5163100"/>
            <a:chOff x="-6025" y="0"/>
            <a:chExt cx="9168125" cy="5163100"/>
          </a:xfrm>
        </p:grpSpPr>
        <p:sp>
          <p:nvSpPr>
            <p:cNvPr id="61" name="Shape 61"/>
            <p:cNvSpPr/>
            <p:nvPr/>
          </p:nvSpPr>
          <p:spPr>
            <a:xfrm>
              <a:off x="0" y="0"/>
              <a:ext cx="8552900" cy="1333000"/>
            </a:xfrm>
            <a:custGeom>
              <a:avLst/>
              <a:gdLst/>
              <a:ahLst/>
              <a:cxnLst/>
              <a:rect l="0" t="0" r="0" b="0"/>
              <a:pathLst>
                <a:path w="342116" h="53320" extrusionOk="0">
                  <a:moveTo>
                    <a:pt x="0" y="0"/>
                  </a:moveTo>
                  <a:lnTo>
                    <a:pt x="0" y="53320"/>
                  </a:lnTo>
                  <a:lnTo>
                    <a:pt x="342116" y="0"/>
                  </a:lnTo>
                  <a:close/>
                </a:path>
              </a:pathLst>
            </a:custGeom>
            <a:solidFill>
              <a:srgbClr val="004C52"/>
            </a:solidFill>
            <a:ln>
              <a:noFill/>
            </a:ln>
          </p:spPr>
        </p:sp>
        <p:sp>
          <p:nvSpPr>
            <p:cNvPr id="62" name="Shape 62"/>
            <p:cNvSpPr/>
            <p:nvPr/>
          </p:nvSpPr>
          <p:spPr>
            <a:xfrm>
              <a:off x="2563450" y="0"/>
              <a:ext cx="6580550" cy="1272675"/>
            </a:xfrm>
            <a:custGeom>
              <a:avLst/>
              <a:gdLst/>
              <a:ahLst/>
              <a:cxnLst/>
              <a:rect l="0" t="0" r="0" b="0"/>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63" name="Shape 63"/>
            <p:cNvSpPr/>
            <p:nvPr/>
          </p:nvSpPr>
          <p:spPr>
            <a:xfrm>
              <a:off x="-6025" y="2"/>
              <a:ext cx="7298300" cy="1471709"/>
            </a:xfrm>
            <a:custGeom>
              <a:avLst/>
              <a:gdLst/>
              <a:ahLst/>
              <a:cxnLst/>
              <a:rect l="0" t="0" r="0" b="0"/>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64" name="Shape 64"/>
            <p:cNvSpPr/>
            <p:nvPr/>
          </p:nvSpPr>
          <p:spPr>
            <a:xfrm>
              <a:off x="3596100" y="4667000"/>
              <a:ext cx="5090700" cy="476500"/>
            </a:xfrm>
            <a:custGeom>
              <a:avLst/>
              <a:gdLst/>
              <a:ahLst/>
              <a:cxnLst/>
              <a:rect l="0" t="0" r="0" b="0"/>
              <a:pathLst>
                <a:path w="203628" h="19060" extrusionOk="0">
                  <a:moveTo>
                    <a:pt x="0" y="19060"/>
                  </a:moveTo>
                  <a:lnTo>
                    <a:pt x="203628" y="19060"/>
                  </a:lnTo>
                  <a:lnTo>
                    <a:pt x="157305" y="0"/>
                  </a:lnTo>
                  <a:close/>
                </a:path>
              </a:pathLst>
            </a:custGeom>
            <a:solidFill>
              <a:srgbClr val="004C52"/>
            </a:solidFill>
            <a:ln>
              <a:noFill/>
            </a:ln>
          </p:spPr>
        </p:sp>
        <p:sp>
          <p:nvSpPr>
            <p:cNvPr id="65" name="Shape 65"/>
            <p:cNvSpPr/>
            <p:nvPr/>
          </p:nvSpPr>
          <p:spPr>
            <a:xfrm>
              <a:off x="5525000" y="4692625"/>
              <a:ext cx="3637100" cy="470475"/>
            </a:xfrm>
            <a:custGeom>
              <a:avLst/>
              <a:gdLst/>
              <a:ahLst/>
              <a:cxnLst/>
              <a:rect l="0" t="0" r="0" b="0"/>
              <a:pathLst>
                <a:path w="145484" h="18819" extrusionOk="0">
                  <a:moveTo>
                    <a:pt x="145484" y="0"/>
                  </a:moveTo>
                  <a:lnTo>
                    <a:pt x="145484" y="18819"/>
                  </a:lnTo>
                  <a:lnTo>
                    <a:pt x="0" y="18819"/>
                  </a:lnTo>
                  <a:close/>
                </a:path>
              </a:pathLst>
            </a:custGeom>
            <a:solidFill>
              <a:srgbClr val="00AE9D">
                <a:alpha val="83460"/>
              </a:srgbClr>
            </a:solidFill>
            <a:ln>
              <a:noFill/>
            </a:ln>
          </p:spPr>
        </p:sp>
        <p:sp>
          <p:nvSpPr>
            <p:cNvPr id="66" name="Shape 66"/>
            <p:cNvSpPr/>
            <p:nvPr/>
          </p:nvSpPr>
          <p:spPr>
            <a:xfrm>
              <a:off x="7521475" y="4023125"/>
              <a:ext cx="1634600" cy="1139975"/>
            </a:xfrm>
            <a:custGeom>
              <a:avLst/>
              <a:gdLst/>
              <a:ahLst/>
              <a:cxnLst/>
              <a:rect l="0" t="0" r="0" b="0"/>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67" name="Shape 67"/>
          <p:cNvSpPr txBox="1">
            <a:spLocks noGrp="1"/>
          </p:cNvSpPr>
          <p:nvPr>
            <p:ph type="title"/>
          </p:nvPr>
        </p:nvSpPr>
        <p:spPr>
          <a:xfrm>
            <a:off x="886650" y="398400"/>
            <a:ext cx="7370699" cy="85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6"/>
        <p:cNvGrpSpPr/>
        <p:nvPr/>
      </p:nvGrpSpPr>
      <p:grpSpPr>
        <a:xfrm>
          <a:off x="0" y="0"/>
          <a:ext cx="0" cy="0"/>
          <a:chOff x="0" y="0"/>
          <a:chExt cx="0" cy="0"/>
        </a:xfrm>
      </p:grpSpPr>
      <p:sp>
        <p:nvSpPr>
          <p:cNvPr id="77" name="Shape 77"/>
          <p:cNvSpPr/>
          <p:nvPr/>
        </p:nvSpPr>
        <p:spPr>
          <a:xfrm>
            <a:off x="-2355" y="0"/>
            <a:ext cx="5209571" cy="983354"/>
          </a:xfrm>
          <a:custGeom>
            <a:avLst/>
            <a:gdLst/>
            <a:ahLst/>
            <a:cxnLst/>
            <a:rect l="0" t="0" r="0" b="0"/>
            <a:pathLst>
              <a:path w="342116" h="53320" extrusionOk="0">
                <a:moveTo>
                  <a:pt x="0" y="0"/>
                </a:moveTo>
                <a:lnTo>
                  <a:pt x="0" y="53320"/>
                </a:lnTo>
                <a:lnTo>
                  <a:pt x="342116" y="0"/>
                </a:lnTo>
                <a:close/>
              </a:path>
            </a:pathLst>
          </a:custGeom>
          <a:solidFill>
            <a:srgbClr val="004C52"/>
          </a:solidFill>
          <a:ln>
            <a:noFill/>
          </a:ln>
        </p:spPr>
      </p:sp>
      <p:sp>
        <p:nvSpPr>
          <p:cNvPr id="78" name="Shape 78"/>
          <p:cNvSpPr/>
          <p:nvPr/>
        </p:nvSpPr>
        <p:spPr>
          <a:xfrm>
            <a:off x="-6025" y="1"/>
            <a:ext cx="4445394" cy="1085643"/>
          </a:xfrm>
          <a:custGeom>
            <a:avLst/>
            <a:gdLst/>
            <a:ahLst/>
            <a:cxnLst/>
            <a:rect l="0" t="0" r="0" b="0"/>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79" name="Shape 79"/>
          <p:cNvSpPr/>
          <p:nvPr/>
        </p:nvSpPr>
        <p:spPr>
          <a:xfrm>
            <a:off x="6375475" y="4745746"/>
            <a:ext cx="2548913" cy="400879"/>
          </a:xfrm>
          <a:custGeom>
            <a:avLst/>
            <a:gdLst/>
            <a:ahLst/>
            <a:cxnLst/>
            <a:rect l="0" t="0" r="0" b="0"/>
            <a:pathLst>
              <a:path w="203628" h="19060" extrusionOk="0">
                <a:moveTo>
                  <a:pt x="0" y="19060"/>
                </a:moveTo>
                <a:lnTo>
                  <a:pt x="203628" y="19060"/>
                </a:lnTo>
                <a:lnTo>
                  <a:pt x="157305" y="0"/>
                </a:lnTo>
                <a:close/>
              </a:path>
            </a:pathLst>
          </a:custGeom>
          <a:solidFill>
            <a:srgbClr val="004C52"/>
          </a:solidFill>
          <a:ln>
            <a:noFill/>
          </a:ln>
        </p:spPr>
      </p:sp>
      <p:sp>
        <p:nvSpPr>
          <p:cNvPr id="80" name="Shape 80"/>
          <p:cNvSpPr/>
          <p:nvPr/>
        </p:nvSpPr>
        <p:spPr>
          <a:xfrm>
            <a:off x="7341180" y="4767304"/>
            <a:ext cx="1821095" cy="395810"/>
          </a:xfrm>
          <a:custGeom>
            <a:avLst/>
            <a:gdLst/>
            <a:ahLst/>
            <a:cxnLst/>
            <a:rect l="0" t="0" r="0" b="0"/>
            <a:pathLst>
              <a:path w="145484" h="18819" extrusionOk="0">
                <a:moveTo>
                  <a:pt x="145484" y="0"/>
                </a:moveTo>
                <a:lnTo>
                  <a:pt x="145484" y="18819"/>
                </a:lnTo>
                <a:lnTo>
                  <a:pt x="0" y="18819"/>
                </a:lnTo>
                <a:close/>
              </a:path>
            </a:pathLst>
          </a:custGeom>
          <a:solidFill>
            <a:srgbClr val="00AE9D">
              <a:alpha val="83460"/>
            </a:srgbClr>
          </a:solidFill>
          <a:ln>
            <a:noFill/>
          </a:ln>
        </p:spPr>
      </p:sp>
      <p:sp>
        <p:nvSpPr>
          <p:cNvPr id="81" name="Shape 81"/>
          <p:cNvSpPr/>
          <p:nvPr/>
        </p:nvSpPr>
        <p:spPr>
          <a:xfrm>
            <a:off x="8340717" y="4204075"/>
            <a:ext cx="818444" cy="959060"/>
          </a:xfrm>
          <a:custGeom>
            <a:avLst/>
            <a:gdLst/>
            <a:ahLst/>
            <a:cxnLst/>
            <a:rect l="0" t="0" r="0" b="0"/>
            <a:pathLst>
              <a:path w="65384" h="45599" extrusionOk="0">
                <a:moveTo>
                  <a:pt x="65384" y="27022"/>
                </a:moveTo>
                <a:lnTo>
                  <a:pt x="65384" y="0"/>
                </a:lnTo>
                <a:lnTo>
                  <a:pt x="0" y="45599"/>
                </a:lnTo>
                <a:close/>
              </a:path>
            </a:pathLst>
          </a:custGeom>
          <a:solidFill>
            <a:srgbClr val="ABE33F">
              <a:alpha val="81150"/>
            </a:srgbClr>
          </a:solidFill>
          <a:ln>
            <a:noFill/>
          </a:ln>
        </p:spPr>
      </p:sp>
      <p:sp>
        <p:nvSpPr>
          <p:cNvPr id="82" name="Shape 82"/>
          <p:cNvSpPr/>
          <p:nvPr/>
        </p:nvSpPr>
        <p:spPr>
          <a:xfrm>
            <a:off x="1559025" y="-6025"/>
            <a:ext cx="4116775" cy="944875"/>
          </a:xfrm>
          <a:custGeom>
            <a:avLst/>
            <a:gdLst/>
            <a:ahLst/>
            <a:cxnLst/>
            <a:rect l="0" t="0" r="0" b="0"/>
            <a:pathLst>
              <a:path w="164671" h="37795" extrusionOk="0">
                <a:moveTo>
                  <a:pt x="0" y="241"/>
                </a:moveTo>
                <a:lnTo>
                  <a:pt x="132407" y="37795"/>
                </a:lnTo>
                <a:lnTo>
                  <a:pt x="164671" y="0"/>
                </a:lnTo>
                <a:lnTo>
                  <a:pt x="160329" y="241"/>
                </a:lnTo>
                <a:close/>
              </a:path>
            </a:pathLst>
          </a:custGeom>
          <a:solidFill>
            <a:srgbClr val="00AE9D">
              <a:alpha val="83460"/>
            </a:srgbClr>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886650" y="1598408"/>
            <a:ext cx="7370699" cy="3327299"/>
          </a:xfrm>
          <a:prstGeom prst="rect">
            <a:avLst/>
          </a:prstGeom>
          <a:noFill/>
          <a:ln>
            <a:noFill/>
          </a:ln>
        </p:spPr>
        <p:txBody>
          <a:bodyPr lIns="91425" tIns="91425" rIns="91425" bIns="91425" anchor="t" anchorCtr="0"/>
          <a:lstStyle>
            <a:lvl1pPr lvl="0">
              <a:spcBef>
                <a:spcPts val="600"/>
              </a:spcBef>
              <a:buClr>
                <a:srgbClr val="ABE33F"/>
              </a:buClr>
              <a:buSzPct val="100000"/>
              <a:buFont typeface="Karla"/>
              <a:buChar char="🔸"/>
              <a:defRPr sz="2400">
                <a:solidFill>
                  <a:srgbClr val="004C52"/>
                </a:solidFill>
                <a:latin typeface="Karla"/>
                <a:ea typeface="Karla"/>
                <a:cs typeface="Karla"/>
                <a:sym typeface="Karla"/>
              </a:defRPr>
            </a:lvl1pPr>
            <a:lvl2pPr lvl="1">
              <a:spcBef>
                <a:spcPts val="480"/>
              </a:spcBef>
              <a:buClr>
                <a:srgbClr val="ABE33F"/>
              </a:buClr>
              <a:buSzPct val="100000"/>
              <a:buFont typeface="Karla"/>
              <a:buChar char="🔸"/>
              <a:defRPr sz="2400">
                <a:solidFill>
                  <a:srgbClr val="004C52"/>
                </a:solidFill>
                <a:latin typeface="Karla"/>
                <a:ea typeface="Karla"/>
                <a:cs typeface="Karla"/>
                <a:sym typeface="Karla"/>
              </a:defRPr>
            </a:lvl2pPr>
            <a:lvl3pPr lvl="2">
              <a:spcBef>
                <a:spcPts val="480"/>
              </a:spcBef>
              <a:buClr>
                <a:srgbClr val="ABE33F"/>
              </a:buClr>
              <a:buSzPct val="100000"/>
              <a:buFont typeface="Karla"/>
              <a:buChar char="◇"/>
              <a:defRPr sz="2400">
                <a:solidFill>
                  <a:srgbClr val="004C52"/>
                </a:solidFill>
                <a:latin typeface="Karla"/>
                <a:ea typeface="Karla"/>
                <a:cs typeface="Karla"/>
                <a:sym typeface="Karla"/>
              </a:defRPr>
            </a:lvl3pPr>
            <a:lvl4pPr lvl="3">
              <a:spcBef>
                <a:spcPts val="360"/>
              </a:spcBef>
              <a:buClr>
                <a:srgbClr val="004C52"/>
              </a:buClr>
              <a:buSzPct val="100000"/>
              <a:buFont typeface="Karla"/>
              <a:defRPr sz="2400">
                <a:solidFill>
                  <a:srgbClr val="004C52"/>
                </a:solidFill>
                <a:latin typeface="Karla"/>
                <a:ea typeface="Karla"/>
                <a:cs typeface="Karla"/>
                <a:sym typeface="Karla"/>
              </a:defRPr>
            </a:lvl4pPr>
            <a:lvl5pPr lvl="4">
              <a:spcBef>
                <a:spcPts val="360"/>
              </a:spcBef>
              <a:buClr>
                <a:srgbClr val="004C52"/>
              </a:buClr>
              <a:buSzPct val="100000"/>
              <a:buFont typeface="Karla"/>
              <a:defRPr sz="2400">
                <a:solidFill>
                  <a:srgbClr val="004C52"/>
                </a:solidFill>
                <a:latin typeface="Karla"/>
                <a:ea typeface="Karla"/>
                <a:cs typeface="Karla"/>
                <a:sym typeface="Karla"/>
              </a:defRPr>
            </a:lvl5pPr>
            <a:lvl6pPr lvl="5">
              <a:spcBef>
                <a:spcPts val="360"/>
              </a:spcBef>
              <a:buClr>
                <a:srgbClr val="004C52"/>
              </a:buClr>
              <a:buSzPct val="100000"/>
              <a:buFont typeface="Karla"/>
              <a:defRPr sz="2400">
                <a:solidFill>
                  <a:srgbClr val="004C52"/>
                </a:solidFill>
                <a:latin typeface="Karla"/>
                <a:ea typeface="Karla"/>
                <a:cs typeface="Karla"/>
                <a:sym typeface="Karla"/>
              </a:defRPr>
            </a:lvl6pPr>
            <a:lvl7pPr lvl="6">
              <a:spcBef>
                <a:spcPts val="360"/>
              </a:spcBef>
              <a:buClr>
                <a:srgbClr val="004C52"/>
              </a:buClr>
              <a:buSzPct val="100000"/>
              <a:buFont typeface="Karla"/>
              <a:defRPr sz="2400">
                <a:solidFill>
                  <a:srgbClr val="004C52"/>
                </a:solidFill>
                <a:latin typeface="Karla"/>
                <a:ea typeface="Karla"/>
                <a:cs typeface="Karla"/>
                <a:sym typeface="Karla"/>
              </a:defRPr>
            </a:lvl7pPr>
            <a:lvl8pPr lvl="7">
              <a:spcBef>
                <a:spcPts val="360"/>
              </a:spcBef>
              <a:buClr>
                <a:srgbClr val="004C52"/>
              </a:buClr>
              <a:buSzPct val="100000"/>
              <a:buFont typeface="Karla"/>
              <a:defRPr sz="2400">
                <a:solidFill>
                  <a:srgbClr val="004C52"/>
                </a:solidFill>
                <a:latin typeface="Karla"/>
                <a:ea typeface="Karla"/>
                <a:cs typeface="Karla"/>
                <a:sym typeface="Karla"/>
              </a:defRPr>
            </a:lvl8pPr>
            <a:lvl9pPr lvl="8">
              <a:spcBef>
                <a:spcPts val="360"/>
              </a:spcBef>
              <a:buClr>
                <a:srgbClr val="004C52"/>
              </a:buClr>
              <a:buSzPct val="100000"/>
              <a:buFont typeface="Karla"/>
              <a:defRPr sz="2400">
                <a:solidFill>
                  <a:srgbClr val="004C52"/>
                </a:solidFill>
                <a:latin typeface="Karla"/>
                <a:ea typeface="Karla"/>
                <a:cs typeface="Karla"/>
                <a:sym typeface="Karla"/>
              </a:defRPr>
            </a:lvl9pPr>
          </a:lstStyle>
          <a:p>
            <a:endParaRPr/>
          </a:p>
        </p:txBody>
      </p:sp>
      <p:sp>
        <p:nvSpPr>
          <p:cNvPr id="7" name="Shape 7"/>
          <p:cNvSpPr txBox="1">
            <a:spLocks noGrp="1"/>
          </p:cNvSpPr>
          <p:nvPr>
            <p:ph type="title"/>
          </p:nvPr>
        </p:nvSpPr>
        <p:spPr>
          <a:xfrm>
            <a:off x="886650" y="398400"/>
            <a:ext cx="7370699" cy="857400"/>
          </a:xfrm>
          <a:prstGeom prst="rect">
            <a:avLst/>
          </a:prstGeom>
          <a:noFill/>
          <a:ln>
            <a:noFill/>
          </a:ln>
        </p:spPr>
        <p:txBody>
          <a:bodyPr lIns="91425" tIns="91425" rIns="91425" bIns="91425" anchor="t" anchorCtr="0"/>
          <a:lstStyle>
            <a:lvl1pPr lvl="0">
              <a:spcBef>
                <a:spcPts val="0"/>
              </a:spcBef>
              <a:buClr>
                <a:srgbClr val="FFFFFF"/>
              </a:buClr>
              <a:buSzPct val="100000"/>
              <a:buFont typeface="Raleway"/>
              <a:buNone/>
              <a:defRPr sz="2400" b="1">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24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24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24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24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24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24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24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2400" b="1">
                <a:solidFill>
                  <a:srgbClr val="FFFFFF"/>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ctrTitle"/>
          </p:nvPr>
        </p:nvSpPr>
        <p:spPr>
          <a:xfrm>
            <a:off x="1538641" y="778414"/>
            <a:ext cx="5759450" cy="1452905"/>
          </a:xfrm>
          <a:prstGeom prst="rect">
            <a:avLst/>
          </a:prstGeom>
          <a:ln>
            <a:solidFill>
              <a:srgbClr val="00B0F0"/>
            </a:solidFill>
          </a:ln>
        </p:spPr>
        <p:txBody>
          <a:bodyPr lIns="91425" tIns="91425" rIns="91425" bIns="91425" anchor="ctr" anchorCtr="0">
            <a:noAutofit/>
          </a:bodyPr>
          <a:lstStyle/>
          <a:p>
            <a:pPr lvl="0">
              <a:spcBef>
                <a:spcPts val="0"/>
              </a:spcBef>
              <a:buNone/>
            </a:pPr>
            <a:r>
              <a:rPr lang="en" sz="3600" b="0" dirty="0">
                <a:solidFill>
                  <a:schemeClr val="bg1"/>
                </a:solidFill>
                <a:latin typeface="Comic Sans MS"/>
              </a:rPr>
              <a:t>Location Based Garbage Management System with IOT for Smart City</a:t>
            </a:r>
            <a:endParaRPr lang="en" sz="3600" dirty="0">
              <a:solidFill>
                <a:schemeClr val="bg1"/>
              </a:solidFill>
              <a:latin typeface="Comic Sans MS"/>
            </a:endParaRPr>
          </a:p>
        </p:txBody>
      </p:sp>
      <p:sp>
        <p:nvSpPr>
          <p:cNvPr id="2" name="Rectangle 1"/>
          <p:cNvSpPr/>
          <p:nvPr/>
        </p:nvSpPr>
        <p:spPr>
          <a:xfrm>
            <a:off x="2132366" y="2637378"/>
            <a:ext cx="4572000" cy="834524"/>
          </a:xfrm>
          <a:prstGeom prst="rect">
            <a:avLst/>
          </a:prstGeom>
        </p:spPr>
        <p:txBody>
          <a:bodyPr>
            <a:spAutoFit/>
          </a:bodyPr>
          <a:lstStyle/>
          <a:p>
            <a:pPr algn="ctr" fontAlgn="base">
              <a:lnSpc>
                <a:spcPct val="150000"/>
              </a:lnSpc>
            </a:pPr>
            <a:r>
              <a:rPr lang="en-US" sz="3600" b="1" dirty="0">
                <a:solidFill>
                  <a:schemeClr val="bg1"/>
                </a:solidFill>
                <a:latin typeface="Times New Roman" panose="02020603050405020304" pitchFamily="18" charset="0"/>
                <a:ea typeface="Times New Roman" panose="02020603050405020304" pitchFamily="18" charset="0"/>
                <a:cs typeface="Iskoola Pota" panose="020B0502040204020203" pitchFamily="34" charset="0"/>
              </a:rPr>
              <a:t>Project Proposal </a:t>
            </a:r>
            <a:endParaRPr lang="en-US" sz="2400" b="1" dirty="0">
              <a:solidFill>
                <a:schemeClr val="bg1"/>
              </a:solidFill>
              <a:effectLst/>
              <a:latin typeface="Calibri" panose="020F0502020204030204" pitchFamily="34" charset="0"/>
              <a:ea typeface="Calibri" panose="020F0502020204030204" pitchFamily="34" charset="0"/>
              <a:cs typeface="Iskoola Pota" panose="020B0502040204020203" pitchFamily="34" charset="0"/>
            </a:endParaRPr>
          </a:p>
        </p:txBody>
      </p:sp>
      <p:sp>
        <p:nvSpPr>
          <p:cNvPr id="3" name="Rectangle 2"/>
          <p:cNvSpPr/>
          <p:nvPr/>
        </p:nvSpPr>
        <p:spPr>
          <a:xfrm>
            <a:off x="3539760" y="4068623"/>
            <a:ext cx="1757211" cy="415498"/>
          </a:xfrm>
          <a:prstGeom prst="rect">
            <a:avLst/>
          </a:prstGeom>
        </p:spPr>
        <p:txBody>
          <a:bodyPr wrap="none">
            <a:spAutoFit/>
          </a:bodyPr>
          <a:lstStyle/>
          <a:p>
            <a:pPr algn="ctr" fontAlgn="base">
              <a:lnSpc>
                <a:spcPct val="150000"/>
              </a:lnSpc>
            </a:pPr>
            <a:r>
              <a:rPr lang="en-US" b="1" dirty="0">
                <a:solidFill>
                  <a:schemeClr val="bg1"/>
                </a:solidFill>
                <a:latin typeface="Times New Roman" panose="02020603050405020304" pitchFamily="18" charset="0"/>
                <a:ea typeface="Times New Roman" panose="02020603050405020304" pitchFamily="18" charset="0"/>
                <a:cs typeface="Iskoola Pota" panose="020B0502040204020203" pitchFamily="34" charset="0"/>
              </a:rPr>
              <a:t>Project ID : 17-100 </a:t>
            </a:r>
            <a:r>
              <a:rPr lang="en-US" sz="1050" b="1" dirty="0">
                <a:solidFill>
                  <a:schemeClr val="bg1"/>
                </a:solidFill>
                <a:latin typeface="Times New Roman" panose="02020603050405020304" pitchFamily="18" charset="0"/>
                <a:ea typeface="Times New Roman" panose="02020603050405020304" pitchFamily="18" charset="0"/>
                <a:cs typeface="Iskoola Pota" panose="020B0502040204020203" pitchFamily="34" charset="0"/>
              </a:rPr>
              <a:t>  </a:t>
            </a:r>
            <a:endParaRPr lang="en-US" sz="1050" b="1" dirty="0">
              <a:solidFill>
                <a:schemeClr val="bg1"/>
              </a:solidFill>
              <a:latin typeface="Calibri" panose="020F0502020204030204" pitchFamily="34" charset="0"/>
              <a:ea typeface="Calibri" panose="020F0502020204030204" pitchFamily="34" charset="0"/>
              <a:cs typeface="Iskoola Pota"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barn(inVertical)">
                                      <p:cBhvr>
                                        <p:cTn id="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Hand Gesture System</a:t>
            </a:r>
            <a:endParaRPr lang="en-US" dirty="0"/>
          </a:p>
        </p:txBody>
      </p:sp>
      <p:sp>
        <p:nvSpPr>
          <p:cNvPr id="3" name="Text Placeholder 2"/>
          <p:cNvSpPr>
            <a:spLocks noGrp="1"/>
          </p:cNvSpPr>
          <p:nvPr>
            <p:ph type="body" idx="1"/>
          </p:nvPr>
        </p:nvSpPr>
        <p:spPr>
          <a:xfrm>
            <a:off x="782741" y="1588017"/>
            <a:ext cx="7370699" cy="3327299"/>
          </a:xfrm>
        </p:spPr>
        <p:txBody>
          <a:bodyPr/>
          <a:lstStyle/>
          <a:p>
            <a:r>
              <a:rPr lang="en-US" sz="1800" dirty="0" smtClean="0">
                <a:solidFill>
                  <a:schemeClr val="accent1">
                    <a:lumMod val="50000"/>
                  </a:schemeClr>
                </a:solidFill>
              </a:rPr>
              <a:t>Two motion </a:t>
            </a:r>
            <a:r>
              <a:rPr lang="en-US" sz="1800" dirty="0" smtClean="0">
                <a:solidFill>
                  <a:schemeClr val="accent1">
                    <a:lumMod val="50000"/>
                  </a:schemeClr>
                </a:solidFill>
              </a:rPr>
              <a:t>sensors </a:t>
            </a:r>
            <a:r>
              <a:rPr lang="en-US" sz="1800" dirty="0" smtClean="0">
                <a:solidFill>
                  <a:schemeClr val="accent1">
                    <a:lumMod val="50000"/>
                  </a:schemeClr>
                </a:solidFill>
              </a:rPr>
              <a:t>will be set in front of the bin.</a:t>
            </a:r>
          </a:p>
          <a:p>
            <a:r>
              <a:rPr lang="en-US" sz="1800" dirty="0" smtClean="0">
                <a:solidFill>
                  <a:schemeClr val="accent1">
                    <a:lumMod val="50000"/>
                  </a:schemeClr>
                </a:solidFill>
              </a:rPr>
              <a:t>These </a:t>
            </a:r>
            <a:r>
              <a:rPr lang="en-US" sz="1800" dirty="0">
                <a:solidFill>
                  <a:schemeClr val="accent1">
                    <a:lumMod val="50000"/>
                  </a:schemeClr>
                </a:solidFill>
              </a:rPr>
              <a:t>sensors will detect a simple hand movement.</a:t>
            </a:r>
          </a:p>
          <a:p>
            <a:endParaRPr lang="en-US" sz="1800" dirty="0">
              <a:solidFill>
                <a:schemeClr val="accent1">
                  <a:lumMod val="50000"/>
                </a:schemeClr>
              </a:solidFill>
            </a:endParaRPr>
          </a:p>
          <a:p>
            <a:r>
              <a:rPr lang="en-US" sz="1800" dirty="0">
                <a:solidFill>
                  <a:schemeClr val="accent1">
                    <a:lumMod val="50000"/>
                  </a:schemeClr>
                </a:solidFill>
              </a:rPr>
              <a:t>When a motion detected, Servo motor will </a:t>
            </a:r>
          </a:p>
          <a:p>
            <a:r>
              <a:rPr lang="en-US" sz="1800" dirty="0" smtClean="0">
                <a:solidFill>
                  <a:schemeClr val="accent1">
                    <a:lumMod val="50000"/>
                  </a:schemeClr>
                </a:solidFill>
              </a:rPr>
              <a:t>Help to open and close the lid. </a:t>
            </a:r>
          </a:p>
          <a:p>
            <a:endParaRPr lang="en-US" sz="1800" dirty="0"/>
          </a:p>
        </p:txBody>
      </p:sp>
      <p:pic>
        <p:nvPicPr>
          <p:cNvPr id="4" name="Picture 3" descr="G:\Presentation\17760546_10208358905322636_919039941_n.jpg"/>
          <p:cNvPicPr/>
          <p:nvPr/>
        </p:nvPicPr>
        <p:blipFill>
          <a:blip r:embed="rId2">
            <a:extLst>
              <a:ext uri="{28A0092B-C50C-407E-A947-70E740481C1C}">
                <a14:useLocalDpi xmlns:a14="http://schemas.microsoft.com/office/drawing/2010/main" val="0"/>
              </a:ext>
            </a:extLst>
          </a:blip>
          <a:srcRect/>
          <a:stretch>
            <a:fillRect/>
          </a:stretch>
        </p:blipFill>
        <p:spPr bwMode="auto">
          <a:xfrm>
            <a:off x="5567616" y="2303508"/>
            <a:ext cx="2206696" cy="2386066"/>
          </a:xfrm>
          <a:prstGeom prst="rect">
            <a:avLst/>
          </a:prstGeom>
          <a:solidFill>
            <a:srgbClr val="FFFFFF">
              <a:shade val="85000"/>
            </a:srgbClr>
          </a:solidFill>
          <a:ln w="88900" cap="sq">
            <a:solidFill>
              <a:schemeClr val="accent3">
                <a:lumMod val="60000"/>
                <a:lumOff val="4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214095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Measure the Garbage level</a:t>
            </a:r>
            <a:endParaRPr lang="en-US" dirty="0"/>
          </a:p>
        </p:txBody>
      </p:sp>
      <p:sp>
        <p:nvSpPr>
          <p:cNvPr id="3" name="Text Placeholder 2"/>
          <p:cNvSpPr>
            <a:spLocks noGrp="1"/>
          </p:cNvSpPr>
          <p:nvPr>
            <p:ph type="body" idx="1"/>
          </p:nvPr>
        </p:nvSpPr>
        <p:spPr>
          <a:xfrm>
            <a:off x="886651" y="1598408"/>
            <a:ext cx="5223204" cy="3327299"/>
          </a:xfrm>
        </p:spPr>
        <p:txBody>
          <a:bodyPr/>
          <a:lstStyle/>
          <a:p>
            <a:r>
              <a:rPr lang="en-US" sz="1800" dirty="0">
                <a:solidFill>
                  <a:schemeClr val="accent1">
                    <a:lumMod val="50000"/>
                  </a:schemeClr>
                </a:solidFill>
              </a:rPr>
              <a:t>Using four </a:t>
            </a:r>
            <a:r>
              <a:rPr lang="en-US" sz="1800" dirty="0" smtClean="0">
                <a:solidFill>
                  <a:schemeClr val="accent1">
                    <a:lumMod val="50000"/>
                  </a:schemeClr>
                </a:solidFill>
              </a:rPr>
              <a:t>infrared </a:t>
            </a:r>
            <a:r>
              <a:rPr lang="en-US" sz="1800" dirty="0">
                <a:solidFill>
                  <a:schemeClr val="accent1">
                    <a:lumMod val="50000"/>
                  </a:schemeClr>
                </a:solidFill>
              </a:rPr>
              <a:t>sensors an </a:t>
            </a:r>
            <a:r>
              <a:rPr lang="en-US" sz="1800" dirty="0" smtClean="0">
                <a:solidFill>
                  <a:schemeClr val="accent1">
                    <a:lumMod val="50000"/>
                  </a:schemeClr>
                </a:solidFill>
              </a:rPr>
              <a:t>average</a:t>
            </a:r>
            <a:endParaRPr lang="en-US" sz="1800" dirty="0">
              <a:solidFill>
                <a:schemeClr val="accent1">
                  <a:lumMod val="50000"/>
                </a:schemeClr>
              </a:solidFill>
            </a:endParaRPr>
          </a:p>
          <a:p>
            <a:r>
              <a:rPr lang="en-US" sz="1800" dirty="0">
                <a:solidFill>
                  <a:schemeClr val="accent1">
                    <a:lumMod val="50000"/>
                  </a:schemeClr>
                </a:solidFill>
              </a:rPr>
              <a:t>garbage level will be measured.</a:t>
            </a:r>
          </a:p>
          <a:p>
            <a:endParaRPr lang="en-US" sz="1800" dirty="0">
              <a:solidFill>
                <a:schemeClr val="accent1">
                  <a:lumMod val="50000"/>
                </a:schemeClr>
              </a:solidFill>
            </a:endParaRPr>
          </a:p>
          <a:p>
            <a:r>
              <a:rPr lang="en-US" sz="1800" dirty="0">
                <a:solidFill>
                  <a:schemeClr val="accent1">
                    <a:lumMod val="50000"/>
                  </a:schemeClr>
                </a:solidFill>
              </a:rPr>
              <a:t>Garbage level will </a:t>
            </a:r>
            <a:r>
              <a:rPr lang="en-US" sz="1800" dirty="0" smtClean="0">
                <a:solidFill>
                  <a:schemeClr val="accent1">
                    <a:lumMod val="50000"/>
                  </a:schemeClr>
                </a:solidFill>
              </a:rPr>
              <a:t>be sent </a:t>
            </a:r>
            <a:r>
              <a:rPr lang="en-US" sz="1800" dirty="0">
                <a:solidFill>
                  <a:schemeClr val="accent1">
                    <a:lumMod val="50000"/>
                  </a:schemeClr>
                </a:solidFill>
              </a:rPr>
              <a:t>through </a:t>
            </a:r>
            <a:r>
              <a:rPr lang="en-US" sz="1800" dirty="0" smtClean="0">
                <a:solidFill>
                  <a:schemeClr val="accent1">
                    <a:lumMod val="50000"/>
                  </a:schemeClr>
                </a:solidFill>
              </a:rPr>
              <a:t>Wi-Fi using </a:t>
            </a:r>
            <a:endParaRPr lang="en-US" sz="1800" dirty="0">
              <a:solidFill>
                <a:schemeClr val="accent1">
                  <a:lumMod val="50000"/>
                </a:schemeClr>
              </a:solidFill>
            </a:endParaRPr>
          </a:p>
          <a:p>
            <a:r>
              <a:rPr lang="en-US" sz="1800" dirty="0">
                <a:solidFill>
                  <a:schemeClr val="accent1">
                    <a:lumMod val="50000"/>
                  </a:schemeClr>
                </a:solidFill>
              </a:rPr>
              <a:t>ESP8266 </a:t>
            </a:r>
            <a:r>
              <a:rPr lang="en-US" sz="1800" dirty="0" smtClean="0">
                <a:solidFill>
                  <a:schemeClr val="accent1">
                    <a:lumMod val="50000"/>
                  </a:schemeClr>
                </a:solidFill>
              </a:rPr>
              <a:t>Wi-Fi </a:t>
            </a:r>
            <a:r>
              <a:rPr lang="en-US" sz="1800" dirty="0">
                <a:solidFill>
                  <a:schemeClr val="accent1">
                    <a:lumMod val="50000"/>
                  </a:schemeClr>
                </a:solidFill>
              </a:rPr>
              <a:t>module.</a:t>
            </a:r>
          </a:p>
          <a:p>
            <a:endParaRPr lang="en-US" sz="1800" dirty="0">
              <a:solidFill>
                <a:schemeClr val="accent1">
                  <a:lumMod val="50000"/>
                </a:schemeClr>
              </a:solidFill>
            </a:endParaRPr>
          </a:p>
          <a:p>
            <a:r>
              <a:rPr lang="en-US" sz="1800" dirty="0">
                <a:solidFill>
                  <a:schemeClr val="accent1">
                    <a:lumMod val="50000"/>
                  </a:schemeClr>
                </a:solidFill>
              </a:rPr>
              <a:t>When the garbage level </a:t>
            </a:r>
            <a:r>
              <a:rPr lang="en-US" sz="1800" dirty="0" smtClean="0">
                <a:solidFill>
                  <a:schemeClr val="accent1">
                    <a:lumMod val="50000"/>
                  </a:schemeClr>
                </a:solidFill>
              </a:rPr>
              <a:t>reaches </a:t>
            </a:r>
            <a:r>
              <a:rPr lang="en-US" sz="1800" dirty="0">
                <a:solidFill>
                  <a:schemeClr val="accent1">
                    <a:lumMod val="50000"/>
                  </a:schemeClr>
                </a:solidFill>
              </a:rPr>
              <a:t>100% </a:t>
            </a:r>
            <a:r>
              <a:rPr lang="en-US" sz="1800" dirty="0" smtClean="0">
                <a:solidFill>
                  <a:schemeClr val="accent1">
                    <a:lumMod val="50000"/>
                  </a:schemeClr>
                </a:solidFill>
              </a:rPr>
              <a:t>the bin </a:t>
            </a:r>
            <a:endParaRPr lang="en-US" sz="1800" dirty="0">
              <a:solidFill>
                <a:schemeClr val="accent1">
                  <a:lumMod val="50000"/>
                </a:schemeClr>
              </a:solidFill>
            </a:endParaRPr>
          </a:p>
          <a:p>
            <a:r>
              <a:rPr lang="en-US" sz="1800" dirty="0">
                <a:solidFill>
                  <a:schemeClr val="accent1">
                    <a:lumMod val="50000"/>
                  </a:schemeClr>
                </a:solidFill>
              </a:rPr>
              <a:t>lid will be automatically </a:t>
            </a:r>
            <a:r>
              <a:rPr lang="en-US" sz="1800" dirty="0" smtClean="0">
                <a:solidFill>
                  <a:schemeClr val="accent1">
                    <a:lumMod val="50000"/>
                  </a:schemeClr>
                </a:solidFill>
              </a:rPr>
              <a:t>locked</a:t>
            </a:r>
            <a:r>
              <a:rPr lang="en-US" sz="1800" dirty="0">
                <a:solidFill>
                  <a:schemeClr val="accent1">
                    <a:lumMod val="50000"/>
                  </a:schemeClr>
                </a:solidFill>
              </a:rPr>
              <a:t>.</a:t>
            </a:r>
          </a:p>
          <a:p>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7482" y="1576663"/>
            <a:ext cx="2740127" cy="3349044"/>
          </a:xfrm>
          <a:prstGeom prst="rect">
            <a:avLst/>
          </a:prstGeom>
          <a:solidFill>
            <a:srgbClr val="FFFFFF">
              <a:shade val="85000"/>
            </a:srgbClr>
          </a:solidFill>
          <a:ln w="88900" cap="sq">
            <a:solidFill>
              <a:schemeClr val="accent3">
                <a:lumMod val="40000"/>
                <a:lumOff val="6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98050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Security System</a:t>
            </a:r>
            <a:endParaRPr lang="en-US" dirty="0"/>
          </a:p>
        </p:txBody>
      </p:sp>
      <p:sp>
        <p:nvSpPr>
          <p:cNvPr id="3" name="Text Placeholder 2"/>
          <p:cNvSpPr>
            <a:spLocks noGrp="1"/>
          </p:cNvSpPr>
          <p:nvPr>
            <p:ph type="body" idx="1"/>
          </p:nvPr>
        </p:nvSpPr>
        <p:spPr>
          <a:xfrm>
            <a:off x="886651" y="1598408"/>
            <a:ext cx="4994372" cy="3327299"/>
          </a:xfrm>
        </p:spPr>
        <p:txBody>
          <a:bodyPr/>
          <a:lstStyle/>
          <a:p>
            <a:pPr>
              <a:buNone/>
            </a:pPr>
            <a:r>
              <a:rPr lang="en-US" sz="1800" dirty="0">
                <a:solidFill>
                  <a:schemeClr val="accent1">
                    <a:lumMod val="50000"/>
                  </a:schemeClr>
                </a:solidFill>
              </a:rPr>
              <a:t>Since the </a:t>
            </a:r>
            <a:r>
              <a:rPr lang="en-US" sz="1800" dirty="0" smtClean="0">
                <a:solidFill>
                  <a:schemeClr val="accent1">
                    <a:lumMod val="50000"/>
                  </a:schemeClr>
                </a:solidFill>
              </a:rPr>
              <a:t>proposed research is </a:t>
            </a:r>
            <a:r>
              <a:rPr lang="en-US" sz="1800" dirty="0">
                <a:solidFill>
                  <a:schemeClr val="accent1">
                    <a:lumMod val="50000"/>
                  </a:schemeClr>
                </a:solidFill>
              </a:rPr>
              <a:t>based</a:t>
            </a:r>
          </a:p>
          <a:p>
            <a:pPr>
              <a:buNone/>
            </a:pPr>
            <a:r>
              <a:rPr lang="en-US" sz="1800" dirty="0">
                <a:solidFill>
                  <a:schemeClr val="accent1">
                    <a:lumMod val="50000"/>
                  </a:schemeClr>
                </a:solidFill>
              </a:rPr>
              <a:t>on location, Garbage bins will have a </a:t>
            </a:r>
            <a:r>
              <a:rPr lang="en-US" sz="1800" dirty="0" smtClean="0">
                <a:solidFill>
                  <a:schemeClr val="accent1">
                    <a:lumMod val="50000"/>
                  </a:schemeClr>
                </a:solidFill>
              </a:rPr>
              <a:t>specific system </a:t>
            </a:r>
            <a:r>
              <a:rPr lang="en-US" sz="1800" dirty="0">
                <a:solidFill>
                  <a:schemeClr val="accent1">
                    <a:lumMod val="50000"/>
                  </a:schemeClr>
                </a:solidFill>
              </a:rPr>
              <a:t>to </a:t>
            </a:r>
            <a:r>
              <a:rPr lang="en-US" sz="1800" dirty="0" smtClean="0">
                <a:solidFill>
                  <a:schemeClr val="accent1">
                    <a:lumMod val="50000"/>
                  </a:schemeClr>
                </a:solidFill>
              </a:rPr>
              <a:t>alert management of unauthorized movement.</a:t>
            </a:r>
            <a:endParaRPr lang="en-US" sz="1800" dirty="0">
              <a:solidFill>
                <a:schemeClr val="accent1">
                  <a:lumMod val="50000"/>
                </a:schemeClr>
              </a:solidFill>
            </a:endParaRPr>
          </a:p>
          <a:p>
            <a:endParaRPr lang="en-US" sz="1800" dirty="0">
              <a:solidFill>
                <a:schemeClr val="accent1">
                  <a:lumMod val="50000"/>
                </a:schemeClr>
              </a:solidFill>
            </a:endParaRPr>
          </a:p>
          <a:p>
            <a:pPr>
              <a:buNone/>
            </a:pPr>
            <a:r>
              <a:rPr lang="en-US" sz="1800" dirty="0">
                <a:solidFill>
                  <a:schemeClr val="accent1">
                    <a:lumMod val="50000"/>
                  </a:schemeClr>
                </a:solidFill>
              </a:rPr>
              <a:t>While Workforce staff is cleaning </a:t>
            </a:r>
            <a:r>
              <a:rPr lang="en-US" sz="1800" dirty="0" smtClean="0">
                <a:solidFill>
                  <a:schemeClr val="accent1">
                    <a:lumMod val="50000"/>
                  </a:schemeClr>
                </a:solidFill>
              </a:rPr>
              <a:t>bins,</a:t>
            </a:r>
            <a:endParaRPr lang="en-US" sz="1800" dirty="0">
              <a:solidFill>
                <a:schemeClr val="accent1">
                  <a:lumMod val="50000"/>
                </a:schemeClr>
              </a:solidFill>
            </a:endParaRPr>
          </a:p>
          <a:p>
            <a:pPr>
              <a:buNone/>
            </a:pPr>
            <a:r>
              <a:rPr lang="en-US" sz="1800" dirty="0">
                <a:solidFill>
                  <a:schemeClr val="accent1">
                    <a:lumMod val="50000"/>
                  </a:schemeClr>
                </a:solidFill>
              </a:rPr>
              <a:t>they have a option to disable the sensors</a:t>
            </a:r>
          </a:p>
          <a:p>
            <a:pPr>
              <a:buNone/>
            </a:pPr>
            <a:r>
              <a:rPr lang="en-US" sz="1800" dirty="0">
                <a:solidFill>
                  <a:schemeClr val="accent1">
                    <a:lumMod val="50000"/>
                  </a:schemeClr>
                </a:solidFill>
              </a:rPr>
              <a:t>until their job is finished</a:t>
            </a:r>
          </a:p>
        </p:txBody>
      </p:sp>
      <p:pic>
        <p:nvPicPr>
          <p:cNvPr id="4" name="picture"/>
          <p:cNvPicPr/>
          <p:nvPr/>
        </p:nvPicPr>
        <p:blipFill>
          <a:blip r:embed="rId2">
            <a:extLst>
              <a:ext uri="{28A0092B-C50C-407E-A947-70E740481C1C}">
                <a14:useLocalDpi xmlns:a14="http://schemas.microsoft.com/office/drawing/2010/main" val="0"/>
              </a:ext>
            </a:extLst>
          </a:blip>
          <a:stretch>
            <a:fillRect/>
          </a:stretch>
        </p:blipFill>
        <p:spPr>
          <a:xfrm>
            <a:off x="5881022" y="1598408"/>
            <a:ext cx="2992814" cy="2693037"/>
          </a:xfrm>
          <a:prstGeom prst="rect">
            <a:avLst/>
          </a:prstGeom>
          <a:ln w="38100" cap="sq">
            <a:solidFill>
              <a:schemeClr val="accent3">
                <a:lumMod val="40000"/>
                <a:lumOff val="6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597526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Web Server and Web Service Setup</a:t>
            </a:r>
            <a:endParaRPr lang="en-US" dirty="0"/>
          </a:p>
        </p:txBody>
      </p:sp>
      <p:sp>
        <p:nvSpPr>
          <p:cNvPr id="3" name="Text Placeholder 2"/>
          <p:cNvSpPr>
            <a:spLocks noGrp="1"/>
          </p:cNvSpPr>
          <p:nvPr>
            <p:ph type="body" idx="1"/>
          </p:nvPr>
        </p:nvSpPr>
        <p:spPr>
          <a:xfrm>
            <a:off x="886649" y="1188833"/>
            <a:ext cx="7370699" cy="3327299"/>
          </a:xfrm>
        </p:spPr>
        <p:txBody>
          <a:bodyPr/>
          <a:lstStyle/>
          <a:p>
            <a:pPr>
              <a:buNone/>
            </a:pPr>
            <a:r>
              <a:rPr lang="en-US" sz="1800" dirty="0"/>
              <a:t>Web Server Setup  </a:t>
            </a:r>
            <a:endParaRPr lang="en-US" sz="1800" dirty="0" smtClean="0"/>
          </a:p>
          <a:p>
            <a:pPr marL="285750" indent="-285750">
              <a:buFont typeface="Wingdings" panose="05000000000000000000" pitchFamily="2" charset="2"/>
              <a:buChar char="q"/>
            </a:pPr>
            <a:r>
              <a:rPr lang="en-US" sz="1800" dirty="0" smtClean="0"/>
              <a:t>Setting </a:t>
            </a:r>
            <a:r>
              <a:rPr lang="en-US" sz="1800" dirty="0"/>
              <a:t>up </a:t>
            </a:r>
            <a:r>
              <a:rPr lang="en-US" sz="1800" dirty="0" smtClean="0"/>
              <a:t>VPS </a:t>
            </a:r>
          </a:p>
          <a:p>
            <a:pPr marL="285750" indent="-285750">
              <a:buFont typeface="Wingdings" panose="05000000000000000000" pitchFamily="2" charset="2"/>
              <a:buChar char="q"/>
            </a:pPr>
            <a:r>
              <a:rPr lang="en-US" sz="1800" dirty="0" smtClean="0"/>
              <a:t>Hosting </a:t>
            </a:r>
            <a:r>
              <a:rPr lang="en-US" sz="1800" dirty="0"/>
              <a:t>website  </a:t>
            </a:r>
            <a:endParaRPr lang="en-US" sz="1800" dirty="0" smtClean="0"/>
          </a:p>
          <a:p>
            <a:pPr marL="285750" indent="-285750">
              <a:buFont typeface="Wingdings" panose="05000000000000000000" pitchFamily="2" charset="2"/>
              <a:buChar char="q"/>
            </a:pPr>
            <a:r>
              <a:rPr lang="en-US" sz="1800" dirty="0" smtClean="0"/>
              <a:t>Installing </a:t>
            </a:r>
            <a:r>
              <a:rPr lang="en-US" sz="1800" dirty="0"/>
              <a:t>and setting up Databases </a:t>
            </a:r>
            <a:endParaRPr lang="en-US" sz="1800" dirty="0" smtClean="0"/>
          </a:p>
          <a:p>
            <a:pPr marL="285750" indent="-285750">
              <a:buFont typeface="Wingdings" panose="05000000000000000000" pitchFamily="2" charset="2"/>
              <a:buChar char="q"/>
            </a:pPr>
            <a:endParaRPr lang="en-US" sz="1800" dirty="0"/>
          </a:p>
          <a:p>
            <a:pPr>
              <a:buNone/>
            </a:pPr>
            <a:r>
              <a:rPr lang="en-US" sz="1800" dirty="0"/>
              <a:t>Web Services  </a:t>
            </a:r>
            <a:endParaRPr lang="en-US" sz="1800" dirty="0" smtClean="0"/>
          </a:p>
          <a:p>
            <a:pPr marL="285750" indent="-285750">
              <a:buFont typeface="Wingdings" panose="05000000000000000000" pitchFamily="2" charset="2"/>
              <a:buChar char="q"/>
            </a:pPr>
            <a:r>
              <a:rPr lang="en-US" sz="1800" dirty="0" smtClean="0"/>
              <a:t>Analytical </a:t>
            </a:r>
            <a:r>
              <a:rPr lang="en-US" sz="1800" dirty="0"/>
              <a:t>system </a:t>
            </a:r>
            <a:endParaRPr lang="en-US" sz="1800" dirty="0" smtClean="0"/>
          </a:p>
          <a:p>
            <a:pPr marL="285750" indent="-285750">
              <a:buFont typeface="Wingdings" panose="05000000000000000000" pitchFamily="2" charset="2"/>
              <a:buChar char="q"/>
            </a:pPr>
            <a:r>
              <a:rPr lang="en-US" sz="1800" dirty="0" smtClean="0"/>
              <a:t>Generate reports </a:t>
            </a:r>
          </a:p>
          <a:p>
            <a:pPr marL="285750" indent="-285750">
              <a:buFont typeface="Wingdings" panose="05000000000000000000" pitchFamily="2" charset="2"/>
              <a:buChar char="q"/>
            </a:pPr>
            <a:r>
              <a:rPr lang="en-US" sz="1800" dirty="0" smtClean="0"/>
              <a:t>Monitoring system</a:t>
            </a:r>
            <a:endParaRPr lang="en-US" sz="1800" dirty="0"/>
          </a:p>
        </p:txBody>
      </p:sp>
    </p:spTree>
    <p:extLst>
      <p:ext uri="{BB962C8B-B14F-4D97-AF65-F5344CB8AC3E}">
        <p14:creationId xmlns:p14="http://schemas.microsoft.com/office/powerpoint/2010/main" val="40633578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Server Service Provider</a:t>
            </a:r>
            <a:endParaRPr lang="en-US" dirty="0"/>
          </a:p>
        </p:txBody>
      </p:sp>
      <p:sp>
        <p:nvSpPr>
          <p:cNvPr id="3" name="Text Placeholder 2"/>
          <p:cNvSpPr>
            <a:spLocks noGrp="1"/>
          </p:cNvSpPr>
          <p:nvPr>
            <p:ph type="body" idx="1"/>
          </p:nvPr>
        </p:nvSpPr>
        <p:spPr/>
        <p:txBody>
          <a:bodyPr/>
          <a:lstStyle/>
          <a:p>
            <a:r>
              <a:rPr lang="en-US" sz="1800" dirty="0" smtClean="0"/>
              <a:t>To select a service provider we considered</a:t>
            </a:r>
          </a:p>
          <a:p>
            <a:pPr marL="285750" indent="-285750">
              <a:buFont typeface="Wingdings" panose="05000000000000000000" pitchFamily="2" charset="2"/>
              <a:buChar char="q"/>
            </a:pPr>
            <a:r>
              <a:rPr lang="en-US" sz="1800" dirty="0" smtClean="0"/>
              <a:t>Google Cloud Console</a:t>
            </a:r>
          </a:p>
          <a:p>
            <a:pPr marL="285750" indent="-285750">
              <a:buFont typeface="Wingdings" panose="05000000000000000000" pitchFamily="2" charset="2"/>
              <a:buChar char="q"/>
            </a:pPr>
            <a:r>
              <a:rPr lang="en-US" sz="1800" dirty="0" smtClean="0"/>
              <a:t>Digital Ocean</a:t>
            </a:r>
          </a:p>
          <a:p>
            <a:pPr marL="285750" indent="-285750">
              <a:buFont typeface="Wingdings" panose="05000000000000000000" pitchFamily="2" charset="2"/>
              <a:buChar char="q"/>
            </a:pPr>
            <a:r>
              <a:rPr lang="en-US" sz="1800" dirty="0" err="1"/>
              <a:t>AmazonAWS</a:t>
            </a:r>
            <a:endParaRPr lang="en-US" sz="1800" dirty="0"/>
          </a:p>
          <a:p>
            <a:endParaRPr lang="en-US" sz="1800" dirty="0"/>
          </a:p>
        </p:txBody>
      </p:sp>
    </p:spTree>
    <p:extLst>
      <p:ext uri="{BB962C8B-B14F-4D97-AF65-F5344CB8AC3E}">
        <p14:creationId xmlns:p14="http://schemas.microsoft.com/office/powerpoint/2010/main" val="19660153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Server Specifications</a:t>
            </a:r>
            <a:endParaRPr lang="en-US" dirty="0"/>
          </a:p>
        </p:txBody>
      </p:sp>
      <p:sp>
        <p:nvSpPr>
          <p:cNvPr id="3" name="Text Placeholder 2"/>
          <p:cNvSpPr>
            <a:spLocks noGrp="1"/>
          </p:cNvSpPr>
          <p:nvPr>
            <p:ph type="body" idx="1"/>
          </p:nvPr>
        </p:nvSpPr>
        <p:spPr>
          <a:xfrm>
            <a:off x="754951" y="1116098"/>
            <a:ext cx="7370699" cy="1996846"/>
          </a:xfrm>
        </p:spPr>
        <p:txBody>
          <a:bodyPr/>
          <a:lstStyle/>
          <a:p>
            <a:pPr lvl="0"/>
            <a:r>
              <a:rPr lang="en-US" sz="1800" dirty="0">
                <a:solidFill>
                  <a:schemeClr val="accent1">
                    <a:lumMod val="50000"/>
                  </a:schemeClr>
                </a:solidFill>
              </a:rPr>
              <a:t>OS - Ubuntu Server 16.04 LTS</a:t>
            </a:r>
          </a:p>
          <a:p>
            <a:pPr lvl="0"/>
            <a:r>
              <a:rPr lang="en-US" sz="1800" dirty="0">
                <a:solidFill>
                  <a:schemeClr val="accent1">
                    <a:lumMod val="50000"/>
                  </a:schemeClr>
                </a:solidFill>
              </a:rPr>
              <a:t>RAM - 1 </a:t>
            </a:r>
            <a:r>
              <a:rPr lang="en-US" sz="1800" dirty="0" smtClean="0">
                <a:solidFill>
                  <a:schemeClr val="accent1">
                    <a:lumMod val="50000"/>
                  </a:schemeClr>
                </a:solidFill>
              </a:rPr>
              <a:t>GB</a:t>
            </a:r>
            <a:endParaRPr lang="en-US" sz="1800" dirty="0">
              <a:solidFill>
                <a:schemeClr val="accent1">
                  <a:lumMod val="50000"/>
                </a:schemeClr>
              </a:solidFill>
            </a:endParaRPr>
          </a:p>
          <a:p>
            <a:pPr lvl="0"/>
            <a:r>
              <a:rPr lang="en-US" sz="1800" dirty="0" smtClean="0">
                <a:solidFill>
                  <a:schemeClr val="accent1">
                    <a:lumMod val="50000"/>
                  </a:schemeClr>
                </a:solidFill>
              </a:rPr>
              <a:t>Storage </a:t>
            </a:r>
            <a:r>
              <a:rPr lang="en-US" sz="1800" dirty="0">
                <a:solidFill>
                  <a:schemeClr val="accent1">
                    <a:lumMod val="50000"/>
                  </a:schemeClr>
                </a:solidFill>
              </a:rPr>
              <a:t>- 30GB SSD</a:t>
            </a:r>
          </a:p>
          <a:p>
            <a:pPr lvl="0"/>
            <a:r>
              <a:rPr lang="en-US" sz="1800" dirty="0">
                <a:solidFill>
                  <a:schemeClr val="accent1">
                    <a:lumMod val="50000"/>
                  </a:schemeClr>
                </a:solidFill>
              </a:rPr>
              <a:t>Network Bandwidth – </a:t>
            </a:r>
            <a:r>
              <a:rPr lang="en-US" sz="1800" dirty="0" smtClean="0">
                <a:solidFill>
                  <a:schemeClr val="accent1">
                    <a:lumMod val="50000"/>
                  </a:schemeClr>
                </a:solidFill>
              </a:rPr>
              <a:t>15GB</a:t>
            </a:r>
            <a:endParaRPr lang="en-US" sz="1800" dirty="0">
              <a:solidFill>
                <a:schemeClr val="accent1">
                  <a:lumMod val="50000"/>
                </a:schemeClr>
              </a:solidFill>
            </a:endParaRPr>
          </a:p>
          <a:p>
            <a:pPr lvl="0"/>
            <a:r>
              <a:rPr lang="en-US" sz="1800" dirty="0">
                <a:solidFill>
                  <a:schemeClr val="accent1">
                    <a:lumMod val="50000"/>
                  </a:schemeClr>
                </a:solidFill>
              </a:rPr>
              <a:t>CPU - 1 vCPUs, 2.5 GHz, Intel Xeon </a:t>
            </a:r>
            <a:r>
              <a:rPr lang="en-US" sz="1800" dirty="0" smtClean="0">
                <a:solidFill>
                  <a:schemeClr val="accent1">
                    <a:lumMod val="50000"/>
                  </a:schemeClr>
                </a:solidFill>
              </a:rPr>
              <a:t>Family</a:t>
            </a:r>
          </a:p>
          <a:p>
            <a:pPr lvl="0"/>
            <a:r>
              <a:rPr lang="en-US" sz="1800" dirty="0" smtClean="0">
                <a:solidFill>
                  <a:schemeClr val="accent1">
                    <a:lumMod val="50000"/>
                  </a:schemeClr>
                </a:solidFill>
              </a:rPr>
              <a:t>Server location – Singapore</a:t>
            </a:r>
          </a:p>
          <a:p>
            <a:pPr lvl="0"/>
            <a:r>
              <a:rPr lang="en-US" sz="1800" dirty="0" smtClean="0">
                <a:solidFill>
                  <a:schemeClr val="accent1">
                    <a:lumMod val="50000"/>
                  </a:schemeClr>
                </a:solidFill>
              </a:rPr>
              <a:t>Service Provider - </a:t>
            </a:r>
            <a:r>
              <a:rPr lang="en-US" sz="1800" dirty="0" err="1" smtClean="0">
                <a:solidFill>
                  <a:schemeClr val="accent1">
                    <a:lumMod val="50000"/>
                  </a:schemeClr>
                </a:solidFill>
              </a:rPr>
              <a:t>AmazonAWS</a:t>
            </a:r>
            <a:endParaRPr lang="en-US" sz="1800" dirty="0">
              <a:solidFill>
                <a:schemeClr val="accent1">
                  <a:lumMod val="50000"/>
                </a:schemeClr>
              </a:solidFill>
            </a:endParaRPr>
          </a:p>
          <a:p>
            <a:pPr lvl="0"/>
            <a:endParaRPr lang="en-US" sz="1800" dirty="0"/>
          </a:p>
          <a:p>
            <a:pPr lvl="0"/>
            <a:endParaRPr lang="en-US" sz="1800" dirty="0"/>
          </a:p>
          <a:p>
            <a:endParaRPr lang="en-US" dirty="0"/>
          </a:p>
        </p:txBody>
      </p:sp>
      <p:pic>
        <p:nvPicPr>
          <p:cNvPr id="5" name="Picture 4"/>
          <p:cNvPicPr>
            <a:picLocks noChangeAspect="1"/>
          </p:cNvPicPr>
          <p:nvPr/>
        </p:nvPicPr>
        <p:blipFill>
          <a:blip r:embed="rId3"/>
          <a:stretch>
            <a:fillRect/>
          </a:stretch>
        </p:blipFill>
        <p:spPr>
          <a:xfrm>
            <a:off x="886650" y="3261588"/>
            <a:ext cx="7239000" cy="1095375"/>
          </a:xfrm>
          <a:prstGeom prst="rect">
            <a:avLst/>
          </a:prstGeom>
          <a:solidFill>
            <a:srgbClr val="FFFFFF">
              <a:shade val="85000"/>
            </a:srgbClr>
          </a:solidFill>
          <a:ln w="88900" cap="sq">
            <a:solidFill>
              <a:schemeClr val="accent3">
                <a:lumMod val="60000"/>
                <a:lumOff val="4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505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650" y="398400"/>
            <a:ext cx="3609150" cy="640691"/>
          </a:xfrm>
        </p:spPr>
        <p:txBody>
          <a:bodyPr/>
          <a:lstStyle/>
          <a:p>
            <a:r>
              <a:rPr lang="en-US" dirty="0" smtClean="0">
                <a:solidFill>
                  <a:srgbClr val="002060"/>
                </a:solidFill>
              </a:rPr>
              <a:t>Software to be </a:t>
            </a:r>
            <a:r>
              <a:rPr lang="en-US" dirty="0">
                <a:solidFill>
                  <a:srgbClr val="002060"/>
                </a:solidFill>
              </a:rPr>
              <a:t>Used</a:t>
            </a:r>
          </a:p>
        </p:txBody>
      </p:sp>
      <p:graphicFrame>
        <p:nvGraphicFramePr>
          <p:cNvPr id="6" name="Table 5"/>
          <p:cNvGraphicFramePr>
            <a:graphicFrameLocks noGrp="1"/>
          </p:cNvGraphicFramePr>
          <p:nvPr>
            <p:extLst>
              <p:ext uri="{D42A27DB-BD31-4B8C-83A1-F6EECF244321}">
                <p14:modId xmlns:p14="http://schemas.microsoft.com/office/powerpoint/2010/main" val="1031212664"/>
              </p:ext>
            </p:extLst>
          </p:nvPr>
        </p:nvGraphicFramePr>
        <p:xfrm>
          <a:off x="1391674" y="904646"/>
          <a:ext cx="6598935" cy="4020646"/>
        </p:xfrm>
        <a:graphic>
          <a:graphicData uri="http://schemas.openxmlformats.org/drawingml/2006/table">
            <a:tbl>
              <a:tblPr firstRow="1" bandRow="1">
                <a:tableStyleId>{0505E3EF-67EA-436B-97B2-0124C06EBD24}</a:tableStyleId>
              </a:tblPr>
              <a:tblGrid>
                <a:gridCol w="2939903">
                  <a:extLst>
                    <a:ext uri="{9D8B030D-6E8A-4147-A177-3AD203B41FA5}">
                      <a16:colId xmlns:a16="http://schemas.microsoft.com/office/drawing/2014/main" val="4255653926"/>
                    </a:ext>
                  </a:extLst>
                </a:gridCol>
                <a:gridCol w="3659032">
                  <a:extLst>
                    <a:ext uri="{9D8B030D-6E8A-4147-A177-3AD203B41FA5}">
                      <a16:colId xmlns:a16="http://schemas.microsoft.com/office/drawing/2014/main" val="720816390"/>
                    </a:ext>
                  </a:extLst>
                </a:gridCol>
              </a:tblGrid>
              <a:tr h="574378">
                <a:tc>
                  <a:txBody>
                    <a:bodyPr/>
                    <a:lstStyle/>
                    <a:p>
                      <a:r>
                        <a:rPr lang="en-US" dirty="0">
                          <a:solidFill>
                            <a:schemeClr val="accent1">
                              <a:lumMod val="50000"/>
                            </a:schemeClr>
                          </a:solidFill>
                          <a:latin typeface="Karla" panose="020B0604020202020204" charset="0"/>
                          <a:ea typeface="Karla" panose="020B0604020202020204" charset="0"/>
                        </a:rPr>
                        <a:t>Software </a:t>
                      </a:r>
                    </a:p>
                  </a:txBody>
                  <a:tcPr/>
                </a:tc>
                <a:tc>
                  <a:txBody>
                    <a:bodyPr/>
                    <a:lstStyle/>
                    <a:p>
                      <a:r>
                        <a:rPr lang="en-US" sz="1400" b="1" i="0" u="none" strike="noStrike" cap="none" dirty="0">
                          <a:solidFill>
                            <a:schemeClr val="accent1">
                              <a:lumMod val="50000"/>
                            </a:schemeClr>
                          </a:solidFill>
                          <a:effectLst/>
                          <a:latin typeface="Karla" panose="020B0604020202020204" charset="0"/>
                          <a:ea typeface="Karla" panose="020B0604020202020204" charset="0"/>
                          <a:cs typeface="+mn-cs"/>
                          <a:sym typeface="Arial"/>
                        </a:rPr>
                        <a:t>Task</a:t>
                      </a:r>
                      <a:endParaRPr lang="en-US" dirty="0">
                        <a:solidFill>
                          <a:schemeClr val="accent1">
                            <a:lumMod val="50000"/>
                          </a:schemeClr>
                        </a:solidFill>
                        <a:latin typeface="Karla" panose="020B0604020202020204" charset="0"/>
                        <a:ea typeface="Karla" panose="020B0604020202020204" charset="0"/>
                      </a:endParaRPr>
                    </a:p>
                  </a:txBody>
                  <a:tcPr/>
                </a:tc>
                <a:extLst>
                  <a:ext uri="{0D108BD9-81ED-4DB2-BD59-A6C34878D82A}">
                    <a16:rowId xmlns:a16="http://schemas.microsoft.com/office/drawing/2014/main" val="2824532272"/>
                  </a:ext>
                </a:extLst>
              </a:tr>
              <a:tr h="574378">
                <a:tc>
                  <a:txBody>
                    <a:bodyPr/>
                    <a:lstStyle/>
                    <a:p>
                      <a:r>
                        <a:rPr lang="en-US" sz="1400" b="0" i="0" u="none" strike="noStrike" cap="none" dirty="0" err="1">
                          <a:solidFill>
                            <a:schemeClr val="accent1">
                              <a:lumMod val="50000"/>
                            </a:schemeClr>
                          </a:solidFill>
                          <a:effectLst/>
                          <a:latin typeface="Karla" panose="020B0604020202020204" charset="0"/>
                          <a:ea typeface="Karla" panose="020B0604020202020204" charset="0"/>
                          <a:cs typeface="+mn-cs"/>
                          <a:sym typeface="Arial"/>
                        </a:rPr>
                        <a:t>Puttygen</a:t>
                      </a:r>
                      <a:endParaRPr lang="en-US" dirty="0">
                        <a:solidFill>
                          <a:schemeClr val="accent1">
                            <a:lumMod val="50000"/>
                          </a:schemeClr>
                        </a:solidFill>
                        <a:latin typeface="Karla" panose="020B0604020202020204" charset="0"/>
                        <a:ea typeface="Karla" panose="020B0604020202020204" charset="0"/>
                      </a:endParaRPr>
                    </a:p>
                  </a:txBody>
                  <a:tcPr/>
                </a:tc>
                <a:tc>
                  <a:txBody>
                    <a:bodyPr/>
                    <a:lstStyle/>
                    <a:p>
                      <a:r>
                        <a:rPr lang="en-US" sz="1400" b="0" i="0" u="none" strike="noStrike" cap="none" dirty="0">
                          <a:solidFill>
                            <a:schemeClr val="accent1">
                              <a:lumMod val="50000"/>
                            </a:schemeClr>
                          </a:solidFill>
                          <a:effectLst/>
                          <a:latin typeface="Karla" panose="020B0604020202020204" charset="0"/>
                          <a:ea typeface="Karla" panose="020B0604020202020204" charset="0"/>
                          <a:cs typeface="+mn-cs"/>
                          <a:sym typeface="Arial"/>
                        </a:rPr>
                        <a:t>To create private key</a:t>
                      </a:r>
                      <a:endParaRPr lang="en-US" dirty="0">
                        <a:solidFill>
                          <a:schemeClr val="accent1">
                            <a:lumMod val="50000"/>
                          </a:schemeClr>
                        </a:solidFill>
                        <a:latin typeface="Karla" panose="020B0604020202020204" charset="0"/>
                        <a:ea typeface="Karla" panose="020B0604020202020204" charset="0"/>
                      </a:endParaRPr>
                    </a:p>
                  </a:txBody>
                  <a:tcPr/>
                </a:tc>
                <a:extLst>
                  <a:ext uri="{0D108BD9-81ED-4DB2-BD59-A6C34878D82A}">
                    <a16:rowId xmlns:a16="http://schemas.microsoft.com/office/drawing/2014/main" val="587834948"/>
                  </a:ext>
                </a:extLst>
              </a:tr>
              <a:tr h="574378">
                <a:tc>
                  <a:txBody>
                    <a:bodyPr/>
                    <a:lstStyle/>
                    <a:p>
                      <a:r>
                        <a:rPr lang="en-US" dirty="0" smtClean="0">
                          <a:solidFill>
                            <a:schemeClr val="accent1">
                              <a:lumMod val="50000"/>
                            </a:schemeClr>
                          </a:solidFill>
                          <a:latin typeface="Karla" panose="020B0604020202020204" charset="0"/>
                          <a:ea typeface="Karla" panose="020B0604020202020204" charset="0"/>
                        </a:rPr>
                        <a:t>Putty</a:t>
                      </a:r>
                      <a:endParaRPr lang="en-US" dirty="0">
                        <a:solidFill>
                          <a:schemeClr val="accent1">
                            <a:lumMod val="50000"/>
                          </a:schemeClr>
                        </a:solidFill>
                        <a:latin typeface="Karla" panose="020B0604020202020204" charset="0"/>
                        <a:ea typeface="Karla" panose="020B0604020202020204" charset="0"/>
                      </a:endParaRPr>
                    </a:p>
                  </a:txBody>
                  <a:tcPr/>
                </a:tc>
                <a:tc>
                  <a:txBody>
                    <a:bodyPr/>
                    <a:lstStyle/>
                    <a:p>
                      <a:r>
                        <a:rPr lang="en-US" dirty="0" smtClean="0">
                          <a:solidFill>
                            <a:schemeClr val="accent1">
                              <a:lumMod val="50000"/>
                            </a:schemeClr>
                          </a:solidFill>
                          <a:latin typeface="Karla" panose="020B0604020202020204" charset="0"/>
                          <a:ea typeface="Karla" panose="020B0604020202020204" charset="0"/>
                        </a:rPr>
                        <a:t>SSH connect to the server</a:t>
                      </a:r>
                      <a:endParaRPr lang="en-US" dirty="0">
                        <a:solidFill>
                          <a:schemeClr val="accent1">
                            <a:lumMod val="50000"/>
                          </a:schemeClr>
                        </a:solidFill>
                        <a:latin typeface="Karla" panose="020B0604020202020204" charset="0"/>
                        <a:ea typeface="Karla" panose="020B0604020202020204" charset="0"/>
                      </a:endParaRPr>
                    </a:p>
                  </a:txBody>
                  <a:tcPr/>
                </a:tc>
                <a:extLst>
                  <a:ext uri="{0D108BD9-81ED-4DB2-BD59-A6C34878D82A}">
                    <a16:rowId xmlns:a16="http://schemas.microsoft.com/office/drawing/2014/main" val="10002"/>
                  </a:ext>
                </a:extLst>
              </a:tr>
              <a:tr h="574378">
                <a:tc>
                  <a:txBody>
                    <a:bodyPr/>
                    <a:lstStyle/>
                    <a:p>
                      <a:r>
                        <a:rPr lang="en-US" sz="1400" b="0" i="0" u="none" strike="noStrike" cap="none" dirty="0" err="1">
                          <a:solidFill>
                            <a:schemeClr val="accent1">
                              <a:lumMod val="50000"/>
                            </a:schemeClr>
                          </a:solidFill>
                          <a:effectLst/>
                          <a:latin typeface="Karla" panose="020B0604020202020204" charset="0"/>
                          <a:ea typeface="Karla" panose="020B0604020202020204" charset="0"/>
                          <a:cs typeface="+mn-cs"/>
                          <a:sym typeface="Arial"/>
                        </a:rPr>
                        <a:t>WinSCP</a:t>
                      </a:r>
                      <a:endParaRPr lang="en-US" dirty="0">
                        <a:solidFill>
                          <a:schemeClr val="accent1">
                            <a:lumMod val="50000"/>
                          </a:schemeClr>
                        </a:solidFill>
                        <a:latin typeface="Karla" panose="020B0604020202020204" charset="0"/>
                        <a:ea typeface="Karla" panose="020B0604020202020204" charset="0"/>
                      </a:endParaRPr>
                    </a:p>
                  </a:txBody>
                  <a:tcPr/>
                </a:tc>
                <a:tc>
                  <a:txBody>
                    <a:bodyPr/>
                    <a:lstStyle/>
                    <a:p>
                      <a:r>
                        <a:rPr lang="en-US" sz="1400" b="0" i="0" u="none" strike="noStrike" cap="none" dirty="0">
                          <a:solidFill>
                            <a:schemeClr val="accent1">
                              <a:lumMod val="50000"/>
                            </a:schemeClr>
                          </a:solidFill>
                          <a:effectLst/>
                          <a:latin typeface="Karla" panose="020B0604020202020204" charset="0"/>
                          <a:ea typeface="Karla" panose="020B0604020202020204" charset="0"/>
                          <a:cs typeface="+mn-cs"/>
                          <a:sym typeface="Arial"/>
                        </a:rPr>
                        <a:t>FTP client to transfer files</a:t>
                      </a:r>
                      <a:endParaRPr lang="en-US" dirty="0">
                        <a:solidFill>
                          <a:schemeClr val="accent1">
                            <a:lumMod val="50000"/>
                          </a:schemeClr>
                        </a:solidFill>
                        <a:latin typeface="Karla" panose="020B0604020202020204" charset="0"/>
                        <a:ea typeface="Karla" panose="020B0604020202020204" charset="0"/>
                      </a:endParaRPr>
                    </a:p>
                  </a:txBody>
                  <a:tcPr/>
                </a:tc>
                <a:extLst>
                  <a:ext uri="{0D108BD9-81ED-4DB2-BD59-A6C34878D82A}">
                    <a16:rowId xmlns:a16="http://schemas.microsoft.com/office/drawing/2014/main" val="2295572588"/>
                  </a:ext>
                </a:extLst>
              </a:tr>
              <a:tr h="574378">
                <a:tc rowSpan="3">
                  <a:txBody>
                    <a:bodyPr/>
                    <a:lstStyle/>
                    <a:p>
                      <a:r>
                        <a:rPr lang="en-US" sz="1400" b="0" i="0" u="none" strike="noStrike" cap="none" dirty="0">
                          <a:solidFill>
                            <a:schemeClr val="accent1">
                              <a:lumMod val="50000"/>
                            </a:schemeClr>
                          </a:solidFill>
                          <a:effectLst/>
                          <a:latin typeface="Karla" panose="020B0604020202020204" charset="0"/>
                          <a:ea typeface="Karla" panose="020B0604020202020204" charset="0"/>
                          <a:cs typeface="+mn-cs"/>
                          <a:sym typeface="Arial"/>
                        </a:rPr>
                        <a:t>LAMP server</a:t>
                      </a:r>
                      <a:endParaRPr lang="en-US" dirty="0">
                        <a:solidFill>
                          <a:schemeClr val="accent1">
                            <a:lumMod val="50000"/>
                          </a:schemeClr>
                        </a:solidFill>
                        <a:latin typeface="Karla" panose="020B0604020202020204" charset="0"/>
                        <a:ea typeface="Karla" panose="020B0604020202020204" charset="0"/>
                      </a:endParaRPr>
                    </a:p>
                  </a:txBody>
                  <a:tcPr/>
                </a:tc>
                <a:tc>
                  <a:txBody>
                    <a:bodyPr/>
                    <a:lstStyle/>
                    <a:p>
                      <a:pPr marL="0" marR="0">
                        <a:lnSpc>
                          <a:spcPct val="107000"/>
                        </a:lnSpc>
                        <a:spcBef>
                          <a:spcPts val="0"/>
                        </a:spcBef>
                        <a:spcAft>
                          <a:spcPts val="800"/>
                        </a:spcAft>
                      </a:pPr>
                      <a:r>
                        <a:rPr lang="en-US" sz="1400" dirty="0">
                          <a:solidFill>
                            <a:schemeClr val="accent1">
                              <a:lumMod val="50000"/>
                            </a:schemeClr>
                          </a:solidFill>
                          <a:effectLst/>
                          <a:latin typeface="Karla" panose="020B0604020202020204" charset="0"/>
                          <a:ea typeface="Karla" panose="020B0604020202020204" charset="0"/>
                          <a:cs typeface="Times New Roman" panose="02020603050405020304" pitchFamily="18" charset="0"/>
                        </a:rPr>
                        <a:t>Package includes     : Apache web server</a:t>
                      </a:r>
                    </a:p>
                  </a:txBody>
                  <a:tcPr marL="68580" marR="68580" marT="0" marB="0" anchor="ctr"/>
                </a:tc>
                <a:extLst>
                  <a:ext uri="{0D108BD9-81ED-4DB2-BD59-A6C34878D82A}">
                    <a16:rowId xmlns:a16="http://schemas.microsoft.com/office/drawing/2014/main" val="1124974380"/>
                  </a:ext>
                </a:extLst>
              </a:tr>
              <a:tr h="574378">
                <a:tc vMerge="1">
                  <a:txBody>
                    <a:bodyPr/>
                    <a:lstStyle/>
                    <a:p>
                      <a:endParaRPr lang="en-US" dirty="0"/>
                    </a:p>
                  </a:txBody>
                  <a:tcPr/>
                </a:tc>
                <a:tc>
                  <a:txBody>
                    <a:bodyPr/>
                    <a:lstStyle/>
                    <a:p>
                      <a:pPr marL="0" marR="0">
                        <a:lnSpc>
                          <a:spcPct val="107000"/>
                        </a:lnSpc>
                        <a:spcBef>
                          <a:spcPts val="0"/>
                        </a:spcBef>
                        <a:spcAft>
                          <a:spcPts val="800"/>
                        </a:spcAft>
                      </a:pPr>
                      <a:r>
                        <a:rPr lang="en-US" sz="1400" dirty="0">
                          <a:solidFill>
                            <a:schemeClr val="accent1">
                              <a:lumMod val="50000"/>
                            </a:schemeClr>
                          </a:solidFill>
                          <a:effectLst/>
                          <a:latin typeface="Karla" panose="020B0604020202020204" charset="0"/>
                          <a:ea typeface="Karla" panose="020B0604020202020204" charset="0"/>
                          <a:cs typeface="Times New Roman" panose="02020603050405020304" pitchFamily="18" charset="0"/>
                        </a:rPr>
                        <a:t>                                  </a:t>
                      </a:r>
                      <a:r>
                        <a:rPr lang="en-US" sz="1400" dirty="0" smtClean="0">
                          <a:solidFill>
                            <a:schemeClr val="accent1">
                              <a:lumMod val="50000"/>
                            </a:schemeClr>
                          </a:solidFill>
                          <a:effectLst/>
                          <a:latin typeface="Karla" panose="020B0604020202020204" charset="0"/>
                          <a:ea typeface="Karla" panose="020B0604020202020204" charset="0"/>
                          <a:cs typeface="Times New Roman" panose="02020603050405020304" pitchFamily="18" charset="0"/>
                        </a:rPr>
                        <a:t>    </a:t>
                      </a:r>
                      <a:r>
                        <a:rPr lang="en-US" sz="1400" dirty="0">
                          <a:solidFill>
                            <a:schemeClr val="accent1">
                              <a:lumMod val="50000"/>
                            </a:schemeClr>
                          </a:solidFill>
                          <a:effectLst/>
                          <a:latin typeface="Karla" panose="020B0604020202020204" charset="0"/>
                          <a:ea typeface="Karla" panose="020B0604020202020204" charset="0"/>
                          <a:cs typeface="Times New Roman" panose="02020603050405020304" pitchFamily="18" charset="0"/>
                        </a:rPr>
                        <a:t>: MySQL database</a:t>
                      </a:r>
                    </a:p>
                  </a:txBody>
                  <a:tcPr marL="68580" marR="68580" marT="0" marB="0" anchor="ctr"/>
                </a:tc>
                <a:extLst>
                  <a:ext uri="{0D108BD9-81ED-4DB2-BD59-A6C34878D82A}">
                    <a16:rowId xmlns:a16="http://schemas.microsoft.com/office/drawing/2014/main" val="2623935612"/>
                  </a:ext>
                </a:extLst>
              </a:tr>
              <a:tr h="574378">
                <a:tc vMerge="1">
                  <a:txBody>
                    <a:bodyPr/>
                    <a:lstStyle/>
                    <a:p>
                      <a:endParaRPr lang="en-US" dirty="0"/>
                    </a:p>
                  </a:txBody>
                  <a:tcPr/>
                </a:tc>
                <a:tc>
                  <a:txBody>
                    <a:bodyPr/>
                    <a:lstStyle/>
                    <a:p>
                      <a:pPr marL="0" marR="0">
                        <a:lnSpc>
                          <a:spcPct val="107000"/>
                        </a:lnSpc>
                        <a:spcBef>
                          <a:spcPts val="0"/>
                        </a:spcBef>
                        <a:spcAft>
                          <a:spcPts val="800"/>
                        </a:spcAft>
                      </a:pPr>
                      <a:r>
                        <a:rPr lang="en-US" sz="1400" dirty="0">
                          <a:solidFill>
                            <a:schemeClr val="accent1">
                              <a:lumMod val="50000"/>
                            </a:schemeClr>
                          </a:solidFill>
                          <a:effectLst/>
                          <a:latin typeface="Karla" panose="020B0604020202020204" charset="0"/>
                          <a:ea typeface="Karla" panose="020B0604020202020204" charset="0"/>
                          <a:cs typeface="Times New Roman" panose="02020603050405020304" pitchFamily="18" charset="0"/>
                        </a:rPr>
                        <a:t>                                   </a:t>
                      </a:r>
                      <a:r>
                        <a:rPr lang="en-US" sz="1400" dirty="0" smtClean="0">
                          <a:solidFill>
                            <a:schemeClr val="accent1">
                              <a:lumMod val="50000"/>
                            </a:schemeClr>
                          </a:solidFill>
                          <a:effectLst/>
                          <a:latin typeface="Karla" panose="020B0604020202020204" charset="0"/>
                          <a:ea typeface="Karla" panose="020B0604020202020204" charset="0"/>
                          <a:cs typeface="Times New Roman" panose="02020603050405020304" pitchFamily="18" charset="0"/>
                        </a:rPr>
                        <a:t>   : </a:t>
                      </a:r>
                      <a:r>
                        <a:rPr lang="en-US" sz="1400" dirty="0">
                          <a:solidFill>
                            <a:schemeClr val="accent1">
                              <a:lumMod val="50000"/>
                            </a:schemeClr>
                          </a:solidFill>
                          <a:effectLst/>
                          <a:latin typeface="Karla" panose="020B0604020202020204" charset="0"/>
                          <a:ea typeface="Karla" panose="020B0604020202020204" charset="0"/>
                          <a:cs typeface="Times New Roman" panose="02020603050405020304" pitchFamily="18" charset="0"/>
                        </a:rPr>
                        <a:t>PHP language</a:t>
                      </a:r>
                    </a:p>
                  </a:txBody>
                  <a:tcPr marL="68580" marR="68580" marT="0" marB="0" anchor="ctr"/>
                </a:tc>
                <a:extLst>
                  <a:ext uri="{0D108BD9-81ED-4DB2-BD59-A6C34878D82A}">
                    <a16:rowId xmlns:a16="http://schemas.microsoft.com/office/drawing/2014/main" val="3495767609"/>
                  </a:ext>
                </a:extLst>
              </a:tr>
            </a:tbl>
          </a:graphicData>
        </a:graphic>
      </p:graphicFrame>
    </p:spTree>
    <p:extLst>
      <p:ext uri="{BB962C8B-B14F-4D97-AF65-F5344CB8AC3E}">
        <p14:creationId xmlns:p14="http://schemas.microsoft.com/office/powerpoint/2010/main" val="34371042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Purpose of </a:t>
            </a:r>
            <a:r>
              <a:rPr lang="en-US" dirty="0" smtClean="0">
                <a:solidFill>
                  <a:srgbClr val="002060"/>
                </a:solidFill>
              </a:rPr>
              <a:t>the Website</a:t>
            </a:r>
            <a:r>
              <a:rPr lang="en-US" dirty="0"/>
              <a:t/>
            </a:r>
            <a:br>
              <a:rPr lang="en-US" dirty="0"/>
            </a:br>
            <a:endParaRPr lang="en-US" dirty="0"/>
          </a:p>
        </p:txBody>
      </p:sp>
      <p:sp>
        <p:nvSpPr>
          <p:cNvPr id="3" name="Text Placeholder 2"/>
          <p:cNvSpPr>
            <a:spLocks noGrp="1"/>
          </p:cNvSpPr>
          <p:nvPr>
            <p:ph type="body" idx="1"/>
          </p:nvPr>
        </p:nvSpPr>
        <p:spPr/>
        <p:txBody>
          <a:bodyPr/>
          <a:lstStyle/>
          <a:p>
            <a:pPr marL="285750" indent="-285750">
              <a:buFont typeface="Wingdings" panose="05000000000000000000" pitchFamily="2" charset="2"/>
              <a:buChar char="q"/>
            </a:pPr>
            <a:r>
              <a:rPr lang="en-US" sz="1800" dirty="0" smtClean="0">
                <a:solidFill>
                  <a:schemeClr val="accent1">
                    <a:lumMod val="50000"/>
                  </a:schemeClr>
                </a:solidFill>
              </a:rPr>
              <a:t>Real time monitoring system</a:t>
            </a:r>
          </a:p>
          <a:p>
            <a:pPr marL="285750" indent="-285750">
              <a:buFont typeface="Wingdings" panose="05000000000000000000" pitchFamily="2" charset="2"/>
              <a:buChar char="q"/>
            </a:pPr>
            <a:r>
              <a:rPr lang="en-US" sz="1800" dirty="0" smtClean="0">
                <a:solidFill>
                  <a:schemeClr val="accent1">
                    <a:lumMod val="50000"/>
                  </a:schemeClr>
                </a:solidFill>
              </a:rPr>
              <a:t>Display analyzed data </a:t>
            </a:r>
          </a:p>
          <a:p>
            <a:pPr marL="285750" indent="-285750">
              <a:buFont typeface="Wingdings" panose="05000000000000000000" pitchFamily="2" charset="2"/>
              <a:buChar char="q"/>
            </a:pPr>
            <a:r>
              <a:rPr lang="en-US" sz="1800" dirty="0" smtClean="0">
                <a:solidFill>
                  <a:schemeClr val="accent1">
                    <a:lumMod val="50000"/>
                  </a:schemeClr>
                </a:solidFill>
              </a:rPr>
              <a:t>Manage Workforce</a:t>
            </a:r>
            <a:endParaRPr lang="en-US" sz="1800" dirty="0">
              <a:solidFill>
                <a:schemeClr val="accent1">
                  <a:lumMod val="50000"/>
                </a:schemeClr>
              </a:solidFill>
            </a:endParaRPr>
          </a:p>
          <a:p>
            <a:pPr marL="285750" indent="-285750">
              <a:buFont typeface="Wingdings" panose="05000000000000000000" pitchFamily="2" charset="2"/>
              <a:buChar char="q"/>
            </a:pPr>
            <a:r>
              <a:rPr lang="en-US" sz="1800" dirty="0">
                <a:solidFill>
                  <a:schemeClr val="accent1">
                    <a:lumMod val="50000"/>
                  </a:schemeClr>
                </a:solidFill>
              </a:rPr>
              <a:t>Get notifications on bin levels</a:t>
            </a:r>
          </a:p>
          <a:p>
            <a:pPr marL="285750" indent="-285750">
              <a:buFont typeface="Wingdings" panose="05000000000000000000" pitchFamily="2" charset="2"/>
              <a:buChar char="q"/>
            </a:pPr>
            <a:r>
              <a:rPr lang="en-US" sz="1800" dirty="0">
                <a:solidFill>
                  <a:schemeClr val="accent1">
                    <a:lumMod val="50000"/>
                  </a:schemeClr>
                </a:solidFill>
              </a:rPr>
              <a:t>Feedback and news update system for users</a:t>
            </a:r>
          </a:p>
          <a:p>
            <a:endParaRPr lang="en-US" dirty="0"/>
          </a:p>
        </p:txBody>
      </p:sp>
      <p:pic>
        <p:nvPicPr>
          <p:cNvPr id="5" name="Picture 4"/>
          <p:cNvPicPr>
            <a:picLocks noChangeAspect="1"/>
          </p:cNvPicPr>
          <p:nvPr/>
        </p:nvPicPr>
        <p:blipFill>
          <a:blip r:embed="rId3"/>
          <a:stretch>
            <a:fillRect/>
          </a:stretch>
        </p:blipFill>
        <p:spPr>
          <a:xfrm>
            <a:off x="7078134" y="3124906"/>
            <a:ext cx="1544460" cy="1544460"/>
          </a:xfrm>
          <a:prstGeom prst="rect">
            <a:avLst/>
          </a:prstGeom>
        </p:spPr>
      </p:pic>
    </p:spTree>
    <p:extLst>
      <p:ext uri="{BB962C8B-B14F-4D97-AF65-F5344CB8AC3E}">
        <p14:creationId xmlns:p14="http://schemas.microsoft.com/office/powerpoint/2010/main" val="13349018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Types of Users</a:t>
            </a:r>
          </a:p>
        </p:txBody>
      </p:sp>
      <p:sp>
        <p:nvSpPr>
          <p:cNvPr id="3" name="Text Placeholder 2"/>
          <p:cNvSpPr>
            <a:spLocks noGrp="1"/>
          </p:cNvSpPr>
          <p:nvPr>
            <p:ph type="body" idx="1"/>
          </p:nvPr>
        </p:nvSpPr>
        <p:spPr>
          <a:xfrm>
            <a:off x="886649" y="1255800"/>
            <a:ext cx="7370699" cy="3641461"/>
          </a:xfrm>
        </p:spPr>
        <p:txBody>
          <a:bodyPr/>
          <a:lstStyle/>
          <a:p>
            <a:r>
              <a:rPr lang="en-US" sz="1800" dirty="0">
                <a:solidFill>
                  <a:schemeClr val="accent1">
                    <a:lumMod val="50000"/>
                  </a:schemeClr>
                </a:solidFill>
              </a:rPr>
              <a:t>Normal </a:t>
            </a:r>
            <a:r>
              <a:rPr lang="en-US" sz="1800" dirty="0" smtClean="0">
                <a:solidFill>
                  <a:schemeClr val="accent1">
                    <a:lumMod val="50000"/>
                  </a:schemeClr>
                </a:solidFill>
              </a:rPr>
              <a:t>User</a:t>
            </a:r>
            <a:endParaRPr lang="en-US" sz="1800" dirty="0">
              <a:solidFill>
                <a:schemeClr val="accent1">
                  <a:lumMod val="50000"/>
                </a:schemeClr>
              </a:solidFill>
            </a:endParaRPr>
          </a:p>
          <a:p>
            <a:pPr marL="285750" lvl="0" indent="-285750">
              <a:buFont typeface="Wingdings" panose="05000000000000000000" pitchFamily="2" charset="2"/>
              <a:buChar char="Ø"/>
            </a:pPr>
            <a:r>
              <a:rPr lang="en-US" sz="1800" dirty="0">
                <a:solidFill>
                  <a:schemeClr val="accent1">
                    <a:lumMod val="50000"/>
                  </a:schemeClr>
                </a:solidFill>
              </a:rPr>
              <a:t>View real-time bin details</a:t>
            </a:r>
          </a:p>
          <a:p>
            <a:pPr marL="285750" lvl="0" indent="-285750">
              <a:buFont typeface="Wingdings" panose="05000000000000000000" pitchFamily="2" charset="2"/>
              <a:buChar char="Ø"/>
            </a:pPr>
            <a:r>
              <a:rPr lang="en-US" sz="1800" dirty="0">
                <a:solidFill>
                  <a:schemeClr val="accent1">
                    <a:lumMod val="50000"/>
                  </a:schemeClr>
                </a:solidFill>
              </a:rPr>
              <a:t>Give Feedback</a:t>
            </a:r>
          </a:p>
          <a:p>
            <a:pPr marL="285750" lvl="0" indent="-285750">
              <a:buFont typeface="Wingdings" panose="05000000000000000000" pitchFamily="2" charset="2"/>
              <a:buChar char="Ø"/>
            </a:pPr>
            <a:r>
              <a:rPr lang="en-US" sz="1800" dirty="0">
                <a:solidFill>
                  <a:schemeClr val="accent1">
                    <a:lumMod val="50000"/>
                  </a:schemeClr>
                </a:solidFill>
              </a:rPr>
              <a:t>Request bins on specific locations</a:t>
            </a:r>
          </a:p>
          <a:p>
            <a:pPr marL="285750" lvl="0" indent="-285750">
              <a:buFont typeface="Wingdings" panose="05000000000000000000" pitchFamily="2" charset="2"/>
              <a:buChar char="Ø"/>
            </a:pPr>
            <a:r>
              <a:rPr lang="en-US" sz="1800" dirty="0">
                <a:solidFill>
                  <a:schemeClr val="accent1">
                    <a:lumMod val="50000"/>
                  </a:schemeClr>
                </a:solidFill>
              </a:rPr>
              <a:t>Receives system news and </a:t>
            </a:r>
            <a:r>
              <a:rPr lang="en-US" sz="1800" dirty="0" smtClean="0">
                <a:solidFill>
                  <a:schemeClr val="accent1">
                    <a:lumMod val="50000"/>
                  </a:schemeClr>
                </a:solidFill>
              </a:rPr>
              <a:t>updates</a:t>
            </a:r>
          </a:p>
          <a:p>
            <a:pPr marL="285750" lvl="0" indent="-285750">
              <a:buFont typeface="Wingdings" panose="05000000000000000000" pitchFamily="2" charset="2"/>
              <a:buChar char="Ø"/>
            </a:pPr>
            <a:endParaRPr lang="en-US" sz="1800" dirty="0">
              <a:solidFill>
                <a:schemeClr val="accent1">
                  <a:lumMod val="50000"/>
                </a:schemeClr>
              </a:solidFill>
            </a:endParaRPr>
          </a:p>
          <a:p>
            <a:r>
              <a:rPr lang="en-US" sz="1800" dirty="0">
                <a:solidFill>
                  <a:schemeClr val="accent1">
                    <a:lumMod val="50000"/>
                  </a:schemeClr>
                </a:solidFill>
              </a:rPr>
              <a:t>Management </a:t>
            </a:r>
            <a:r>
              <a:rPr lang="en-US" sz="1800" dirty="0" smtClean="0">
                <a:solidFill>
                  <a:schemeClr val="accent1">
                    <a:lumMod val="50000"/>
                  </a:schemeClr>
                </a:solidFill>
              </a:rPr>
              <a:t>User</a:t>
            </a:r>
            <a:endParaRPr lang="en-US" sz="1800" dirty="0">
              <a:solidFill>
                <a:schemeClr val="accent1">
                  <a:lumMod val="50000"/>
                </a:schemeClr>
              </a:solidFill>
            </a:endParaRPr>
          </a:p>
          <a:p>
            <a:pPr marL="285750" lvl="0" indent="-285750">
              <a:buFont typeface="Wingdings" panose="05000000000000000000" pitchFamily="2" charset="2"/>
              <a:buChar char="Ø"/>
            </a:pPr>
            <a:r>
              <a:rPr lang="en-US" sz="1800" dirty="0">
                <a:solidFill>
                  <a:schemeClr val="accent1">
                    <a:lumMod val="50000"/>
                  </a:schemeClr>
                </a:solidFill>
              </a:rPr>
              <a:t>View real-time bin </a:t>
            </a:r>
            <a:r>
              <a:rPr lang="en-US" sz="1800" dirty="0" smtClean="0">
                <a:solidFill>
                  <a:schemeClr val="accent1">
                    <a:lumMod val="50000"/>
                  </a:schemeClr>
                </a:solidFill>
              </a:rPr>
              <a:t>details</a:t>
            </a:r>
          </a:p>
          <a:p>
            <a:pPr marL="285750" lvl="0" indent="-285750">
              <a:buFont typeface="Wingdings" panose="05000000000000000000" pitchFamily="2" charset="2"/>
              <a:buChar char="Ø"/>
            </a:pPr>
            <a:r>
              <a:rPr lang="en-US" sz="1800" dirty="0" smtClean="0">
                <a:solidFill>
                  <a:schemeClr val="accent1">
                    <a:lumMod val="50000"/>
                  </a:schemeClr>
                </a:solidFill>
              </a:rPr>
              <a:t>Track workforce progress</a:t>
            </a:r>
            <a:endParaRPr lang="en-US" sz="1800" dirty="0">
              <a:solidFill>
                <a:schemeClr val="accent1">
                  <a:lumMod val="50000"/>
                </a:schemeClr>
              </a:solidFill>
            </a:endParaRPr>
          </a:p>
          <a:p>
            <a:pPr marL="285750" lvl="0" indent="-285750">
              <a:buFont typeface="Wingdings" panose="05000000000000000000" pitchFamily="2" charset="2"/>
              <a:buChar char="Ø"/>
            </a:pPr>
            <a:r>
              <a:rPr lang="en-US" sz="1800" dirty="0">
                <a:solidFill>
                  <a:schemeClr val="accent1">
                    <a:lumMod val="50000"/>
                  </a:schemeClr>
                </a:solidFill>
              </a:rPr>
              <a:t>Add, remove and update bin details.</a:t>
            </a:r>
          </a:p>
          <a:p>
            <a:pPr marL="285750" lvl="0" indent="-285750">
              <a:buFont typeface="Wingdings" panose="05000000000000000000" pitchFamily="2" charset="2"/>
              <a:buChar char="Ø"/>
            </a:pPr>
            <a:r>
              <a:rPr lang="en-US" sz="1800" dirty="0">
                <a:solidFill>
                  <a:schemeClr val="accent1">
                    <a:lumMod val="50000"/>
                  </a:schemeClr>
                </a:solidFill>
              </a:rPr>
              <a:t>Get monthly, annual reports.</a:t>
            </a:r>
          </a:p>
          <a:p>
            <a:pPr marL="285750" lvl="0" indent="-285750">
              <a:buFont typeface="Wingdings" panose="05000000000000000000" pitchFamily="2" charset="2"/>
              <a:buChar char="Ø"/>
            </a:pPr>
            <a:r>
              <a:rPr lang="en-US" sz="1800" dirty="0">
                <a:solidFill>
                  <a:schemeClr val="accent1">
                    <a:lumMod val="50000"/>
                  </a:schemeClr>
                </a:solidFill>
              </a:rPr>
              <a:t>Manage normal users</a:t>
            </a:r>
          </a:p>
          <a:p>
            <a:endParaRPr lang="en-US" dirty="0"/>
          </a:p>
        </p:txBody>
      </p:sp>
      <p:pic>
        <p:nvPicPr>
          <p:cNvPr id="5" name="Picture 4"/>
          <p:cNvPicPr>
            <a:picLocks noChangeAspect="1"/>
          </p:cNvPicPr>
          <p:nvPr/>
        </p:nvPicPr>
        <p:blipFill>
          <a:blip r:embed="rId2"/>
          <a:stretch>
            <a:fillRect/>
          </a:stretch>
        </p:blipFill>
        <p:spPr>
          <a:xfrm>
            <a:off x="6028267" y="2458861"/>
            <a:ext cx="2438400" cy="2438400"/>
          </a:xfrm>
          <a:prstGeom prst="rect">
            <a:avLst/>
          </a:prstGeom>
        </p:spPr>
      </p:pic>
    </p:spTree>
    <p:extLst>
      <p:ext uri="{BB962C8B-B14F-4D97-AF65-F5344CB8AC3E}">
        <p14:creationId xmlns:p14="http://schemas.microsoft.com/office/powerpoint/2010/main" val="34183645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Purpose of </a:t>
            </a:r>
            <a:r>
              <a:rPr lang="en-US" dirty="0" smtClean="0">
                <a:solidFill>
                  <a:srgbClr val="002060"/>
                </a:solidFill>
              </a:rPr>
              <a:t>Webserver</a:t>
            </a:r>
            <a:r>
              <a:rPr lang="en-US" dirty="0"/>
              <a:t/>
            </a:r>
            <a:br>
              <a:rPr lang="en-US" dirty="0"/>
            </a:br>
            <a:endParaRPr lang="en-US" dirty="0"/>
          </a:p>
        </p:txBody>
      </p:sp>
      <p:sp>
        <p:nvSpPr>
          <p:cNvPr id="3" name="Text Placeholder 2"/>
          <p:cNvSpPr>
            <a:spLocks noGrp="1"/>
          </p:cNvSpPr>
          <p:nvPr>
            <p:ph type="body" idx="1"/>
          </p:nvPr>
        </p:nvSpPr>
        <p:spPr/>
        <p:txBody>
          <a:bodyPr/>
          <a:lstStyle/>
          <a:p>
            <a:pPr marL="285750" lvl="0" indent="-285750">
              <a:buFont typeface="Wingdings" panose="05000000000000000000" pitchFamily="2" charset="2"/>
              <a:buChar char="q"/>
            </a:pPr>
            <a:r>
              <a:rPr lang="en-US" sz="1800" dirty="0">
                <a:solidFill>
                  <a:schemeClr val="accent1">
                    <a:lumMod val="50000"/>
                  </a:schemeClr>
                </a:solidFill>
              </a:rPr>
              <a:t>Receive real-time bin updates and store them in the </a:t>
            </a:r>
            <a:r>
              <a:rPr lang="en-US" sz="1800" dirty="0" smtClean="0">
                <a:solidFill>
                  <a:schemeClr val="accent1">
                    <a:lumMod val="50000"/>
                  </a:schemeClr>
                </a:solidFill>
              </a:rPr>
              <a:t>database</a:t>
            </a:r>
          </a:p>
          <a:p>
            <a:pPr marL="285750" indent="-285750">
              <a:buFont typeface="Wingdings" panose="05000000000000000000" pitchFamily="2" charset="2"/>
              <a:buChar char="q"/>
            </a:pPr>
            <a:r>
              <a:rPr lang="en-US" sz="1800" dirty="0">
                <a:solidFill>
                  <a:schemeClr val="accent1">
                    <a:lumMod val="50000"/>
                  </a:schemeClr>
                </a:solidFill>
              </a:rPr>
              <a:t>Feed Real-time data to monitoring </a:t>
            </a:r>
            <a:r>
              <a:rPr lang="en-US" sz="1800" dirty="0" smtClean="0">
                <a:solidFill>
                  <a:schemeClr val="accent1">
                    <a:lumMod val="50000"/>
                  </a:schemeClr>
                </a:solidFill>
              </a:rPr>
              <a:t>system</a:t>
            </a:r>
            <a:endParaRPr lang="en-US" sz="1800" dirty="0">
              <a:solidFill>
                <a:schemeClr val="accent1">
                  <a:lumMod val="50000"/>
                </a:schemeClr>
              </a:solidFill>
            </a:endParaRPr>
          </a:p>
          <a:p>
            <a:pPr marL="285750" lvl="0" indent="-285750">
              <a:buFont typeface="Wingdings" panose="05000000000000000000" pitchFamily="2" charset="2"/>
              <a:buChar char="q"/>
            </a:pPr>
            <a:r>
              <a:rPr lang="en-US" sz="1800" dirty="0">
                <a:solidFill>
                  <a:schemeClr val="accent1">
                    <a:lumMod val="50000"/>
                  </a:schemeClr>
                </a:solidFill>
              </a:rPr>
              <a:t>Analyze stored bin </a:t>
            </a:r>
            <a:r>
              <a:rPr lang="en-US" sz="1800" dirty="0" smtClean="0">
                <a:solidFill>
                  <a:schemeClr val="accent1">
                    <a:lumMod val="50000"/>
                  </a:schemeClr>
                </a:solidFill>
              </a:rPr>
              <a:t>levels </a:t>
            </a:r>
            <a:r>
              <a:rPr lang="en-US" sz="1800" dirty="0">
                <a:solidFill>
                  <a:schemeClr val="accent1">
                    <a:lumMod val="50000"/>
                  </a:schemeClr>
                </a:solidFill>
              </a:rPr>
              <a:t>and </a:t>
            </a:r>
            <a:r>
              <a:rPr lang="en-US" sz="1800" dirty="0" smtClean="0">
                <a:solidFill>
                  <a:schemeClr val="accent1">
                    <a:lumMod val="50000"/>
                  </a:schemeClr>
                </a:solidFill>
              </a:rPr>
              <a:t>display </a:t>
            </a:r>
            <a:r>
              <a:rPr lang="en-US" sz="1800" dirty="0">
                <a:solidFill>
                  <a:schemeClr val="accent1">
                    <a:lumMod val="50000"/>
                  </a:schemeClr>
                </a:solidFill>
              </a:rPr>
              <a:t>them </a:t>
            </a:r>
            <a:r>
              <a:rPr lang="en-US" sz="1800" dirty="0" smtClean="0">
                <a:solidFill>
                  <a:schemeClr val="accent1">
                    <a:lumMod val="50000"/>
                  </a:schemeClr>
                </a:solidFill>
              </a:rPr>
              <a:t>in </a:t>
            </a:r>
            <a:r>
              <a:rPr lang="en-US" sz="1800" dirty="0">
                <a:solidFill>
                  <a:schemeClr val="accent1">
                    <a:lumMod val="50000"/>
                  </a:schemeClr>
                </a:solidFill>
              </a:rPr>
              <a:t>the </a:t>
            </a:r>
            <a:r>
              <a:rPr lang="en-US" sz="1800" dirty="0" smtClean="0">
                <a:solidFill>
                  <a:schemeClr val="accent1">
                    <a:lumMod val="50000"/>
                  </a:schemeClr>
                </a:solidFill>
              </a:rPr>
              <a:t>analytical system</a:t>
            </a:r>
          </a:p>
          <a:p>
            <a:pPr marL="285750" lvl="0" indent="-285750">
              <a:buFont typeface="Wingdings" panose="05000000000000000000" pitchFamily="2" charset="2"/>
              <a:buChar char="q"/>
            </a:pPr>
            <a:r>
              <a:rPr lang="en-US" sz="1800" dirty="0" smtClean="0">
                <a:solidFill>
                  <a:schemeClr val="accent1">
                    <a:lumMod val="50000"/>
                  </a:schemeClr>
                </a:solidFill>
              </a:rPr>
              <a:t>Calculate </a:t>
            </a:r>
            <a:r>
              <a:rPr lang="en-US" sz="1800" dirty="0">
                <a:solidFill>
                  <a:schemeClr val="accent1">
                    <a:lumMod val="50000"/>
                  </a:schemeClr>
                </a:solidFill>
              </a:rPr>
              <a:t>routes for Workforce and Client applications</a:t>
            </a:r>
          </a:p>
          <a:p>
            <a:pPr marL="285750" lvl="0" indent="-285750">
              <a:buFont typeface="Wingdings" panose="05000000000000000000" pitchFamily="2" charset="2"/>
              <a:buChar char="q"/>
            </a:pPr>
            <a:r>
              <a:rPr lang="en-US" sz="1800" dirty="0">
                <a:solidFill>
                  <a:schemeClr val="accent1">
                    <a:lumMod val="50000"/>
                  </a:schemeClr>
                </a:solidFill>
              </a:rPr>
              <a:t>Manage bin security </a:t>
            </a:r>
            <a:r>
              <a:rPr lang="en-US" sz="1800" dirty="0" smtClean="0">
                <a:solidFill>
                  <a:schemeClr val="accent1">
                    <a:lumMod val="50000"/>
                  </a:schemeClr>
                </a:solidFill>
              </a:rPr>
              <a:t>alerts</a:t>
            </a:r>
          </a:p>
          <a:p>
            <a:pPr marL="285750" lvl="0" indent="-285750">
              <a:buFont typeface="Wingdings" panose="05000000000000000000" pitchFamily="2" charset="2"/>
              <a:buChar char="q"/>
            </a:pPr>
            <a:r>
              <a:rPr lang="en-US" sz="1800" dirty="0" smtClean="0">
                <a:solidFill>
                  <a:schemeClr val="accent1">
                    <a:lumMod val="50000"/>
                  </a:schemeClr>
                </a:solidFill>
              </a:rPr>
              <a:t>Enable/disable security system</a:t>
            </a:r>
            <a:endParaRPr lang="en-US" sz="1800" dirty="0">
              <a:solidFill>
                <a:schemeClr val="accent1">
                  <a:lumMod val="50000"/>
                </a:schemeClr>
              </a:solidFill>
            </a:endParaRPr>
          </a:p>
          <a:p>
            <a:pPr marL="285750" lvl="0" indent="-285750">
              <a:buFont typeface="Wingdings" panose="05000000000000000000" pitchFamily="2" charset="2"/>
              <a:buChar char="q"/>
            </a:pPr>
            <a:r>
              <a:rPr lang="en-US" sz="1800" dirty="0">
                <a:solidFill>
                  <a:schemeClr val="accent1">
                    <a:lumMod val="50000"/>
                  </a:schemeClr>
                </a:solidFill>
              </a:rPr>
              <a:t>Manage user </a:t>
            </a:r>
            <a:r>
              <a:rPr lang="en-US" sz="1800" dirty="0" smtClean="0">
                <a:solidFill>
                  <a:schemeClr val="accent1">
                    <a:lumMod val="50000"/>
                  </a:schemeClr>
                </a:solidFill>
              </a:rPr>
              <a:t>feedback</a:t>
            </a:r>
          </a:p>
          <a:p>
            <a:pPr marL="285750" lvl="0" indent="-285750">
              <a:buFont typeface="Wingdings" panose="05000000000000000000" pitchFamily="2" charset="2"/>
              <a:buChar char="q"/>
            </a:pPr>
            <a:r>
              <a:rPr lang="en-US" sz="1800" dirty="0" smtClean="0">
                <a:solidFill>
                  <a:schemeClr val="accent1">
                    <a:lumMod val="50000"/>
                  </a:schemeClr>
                </a:solidFill>
              </a:rPr>
              <a:t>Generate reports</a:t>
            </a:r>
            <a:endParaRPr lang="en-US" sz="1800" dirty="0">
              <a:solidFill>
                <a:schemeClr val="accent1">
                  <a:lumMod val="50000"/>
                </a:schemeClr>
              </a:solidFill>
            </a:endParaRPr>
          </a:p>
        </p:txBody>
      </p:sp>
    </p:spTree>
    <p:extLst>
      <p:ext uri="{BB962C8B-B14F-4D97-AF65-F5344CB8AC3E}">
        <p14:creationId xmlns:p14="http://schemas.microsoft.com/office/powerpoint/2010/main" val="33814360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99908" y="2528689"/>
            <a:ext cx="5476500" cy="819899"/>
          </a:xfrm>
        </p:spPr>
        <p:txBody>
          <a:bodyPr/>
          <a:lstStyle/>
          <a:p>
            <a:pPr fontAlgn="base">
              <a:buNone/>
            </a:pPr>
            <a:r>
              <a:rPr lang="en-US" dirty="0"/>
              <a:t>G.S.B</a:t>
            </a:r>
            <a:r>
              <a:rPr lang="en-US" dirty="0" smtClean="0"/>
              <a:t>. </a:t>
            </a:r>
            <a:r>
              <a:rPr lang="en-US" dirty="0" err="1" smtClean="0"/>
              <a:t>Dabarera</a:t>
            </a:r>
            <a:r>
              <a:rPr lang="en-US" dirty="0"/>
              <a:t>		IT14005572 </a:t>
            </a:r>
          </a:p>
          <a:p>
            <a:pPr fontAlgn="base">
              <a:buNone/>
            </a:pPr>
            <a:r>
              <a:rPr lang="en-US" dirty="0"/>
              <a:t>R.K.R</a:t>
            </a:r>
            <a:r>
              <a:rPr lang="en-US" dirty="0" smtClean="0"/>
              <a:t>. Ranaweera</a:t>
            </a:r>
            <a:r>
              <a:rPr lang="en-US" dirty="0"/>
              <a:t>		IT14005718 </a:t>
            </a:r>
          </a:p>
          <a:p>
            <a:pPr fontAlgn="base">
              <a:buNone/>
            </a:pPr>
            <a:r>
              <a:rPr lang="en-US" dirty="0"/>
              <a:t>P.G.D.M Perera                   	IT14008306 </a:t>
            </a:r>
          </a:p>
          <a:p>
            <a:pPr fontAlgn="base">
              <a:buNone/>
            </a:pPr>
            <a:r>
              <a:rPr lang="en-US" dirty="0"/>
              <a:t>P.A.D.V.P </a:t>
            </a:r>
            <a:r>
              <a:rPr lang="en-US" dirty="0" err="1"/>
              <a:t>Panangala</a:t>
            </a:r>
            <a:r>
              <a:rPr lang="en-US" dirty="0"/>
              <a:t>         	IT14006326 </a:t>
            </a:r>
          </a:p>
        </p:txBody>
      </p:sp>
    </p:spTree>
    <p:extLst>
      <p:ext uri="{BB962C8B-B14F-4D97-AF65-F5344CB8AC3E}">
        <p14:creationId xmlns:p14="http://schemas.microsoft.com/office/powerpoint/2010/main" val="250334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Shape 152"/>
          <p:cNvSpPr txBox="1">
            <a:spLocks noGrp="1"/>
          </p:cNvSpPr>
          <p:nvPr>
            <p:ph type="title"/>
          </p:nvPr>
        </p:nvSpPr>
        <p:spPr>
          <a:xfrm>
            <a:off x="200850" y="236475"/>
            <a:ext cx="5428425" cy="639825"/>
          </a:xfrm>
          <a:prstGeom prst="rect">
            <a:avLst/>
          </a:prstGeom>
        </p:spPr>
        <p:txBody>
          <a:bodyPr lIns="91425" tIns="91425" rIns="91425" bIns="91425" anchor="t" anchorCtr="0">
            <a:noAutofit/>
          </a:bodyPr>
          <a:lstStyle/>
          <a:p>
            <a:pPr algn="ctr"/>
            <a:r>
              <a:rPr lang="en-US" dirty="0">
                <a:solidFill>
                  <a:srgbClr val="002060"/>
                </a:solidFill>
              </a:rPr>
              <a:t>Android </a:t>
            </a:r>
            <a:r>
              <a:rPr lang="en-US" dirty="0" smtClean="0">
                <a:solidFill>
                  <a:srgbClr val="002060"/>
                </a:solidFill>
              </a:rPr>
              <a:t>Application Development</a:t>
            </a:r>
            <a:endParaRPr lang="en-US" dirty="0">
              <a:ln w="12700" cmpd="sng">
                <a:solidFill>
                  <a:schemeClr val="accent4"/>
                </a:solidFill>
                <a:prstDash val="solid"/>
              </a:ln>
              <a:solidFill>
                <a:srgbClr val="002060"/>
              </a:solidFill>
            </a:endParaRPr>
          </a:p>
        </p:txBody>
      </p:sp>
      <p:sp>
        <p:nvSpPr>
          <p:cNvPr id="2" name="Text Placeholder 1"/>
          <p:cNvSpPr>
            <a:spLocks noGrp="1"/>
          </p:cNvSpPr>
          <p:nvPr>
            <p:ph type="body" idx="1"/>
          </p:nvPr>
        </p:nvSpPr>
        <p:spPr>
          <a:xfrm>
            <a:off x="466775" y="1400600"/>
            <a:ext cx="7077025" cy="3429900"/>
          </a:xfrm>
        </p:spPr>
        <p:txBody>
          <a:bodyPr/>
          <a:lstStyle/>
          <a:p>
            <a:pPr algn="just">
              <a:buNone/>
            </a:pPr>
            <a:r>
              <a:rPr lang="en-US" dirty="0">
                <a:solidFill>
                  <a:schemeClr val="accent1">
                    <a:lumMod val="50000"/>
                  </a:schemeClr>
                </a:solidFill>
              </a:rPr>
              <a:t>While in the development stage two separate applications will be developed for the workforce and the user. After the two applications have been developed, the </a:t>
            </a:r>
            <a:r>
              <a:rPr lang="en-US" dirty="0" smtClean="0">
                <a:solidFill>
                  <a:schemeClr val="accent1">
                    <a:lumMod val="50000"/>
                  </a:schemeClr>
                </a:solidFill>
              </a:rPr>
              <a:t>two </a:t>
            </a:r>
            <a:r>
              <a:rPr lang="en-US" dirty="0">
                <a:solidFill>
                  <a:schemeClr val="accent1">
                    <a:lumMod val="50000"/>
                  </a:schemeClr>
                </a:solidFill>
              </a:rPr>
              <a:t>apps will be merged together to form one final application</a:t>
            </a:r>
          </a:p>
          <a:p>
            <a:pPr algn="just">
              <a:buNone/>
            </a:pPr>
            <a:endParaRPr lang="en-US" dirty="0">
              <a:solidFill>
                <a:schemeClr val="accent1">
                  <a:lumMod val="50000"/>
                </a:schemeClr>
              </a:solidFill>
            </a:endParaRPr>
          </a:p>
          <a:p>
            <a:pPr algn="just"/>
            <a:r>
              <a:rPr lang="en-US" b="1" dirty="0">
                <a:solidFill>
                  <a:schemeClr val="accent1">
                    <a:lumMod val="50000"/>
                  </a:schemeClr>
                </a:solidFill>
              </a:rPr>
              <a:t>Workforce Application</a:t>
            </a:r>
          </a:p>
          <a:p>
            <a:pPr marL="285750" indent="-285750">
              <a:buFont typeface="Wingdings" panose="05000000000000000000" pitchFamily="2" charset="2"/>
              <a:buChar char="Ø"/>
            </a:pPr>
            <a:r>
              <a:rPr lang="en-US" dirty="0" smtClean="0">
                <a:solidFill>
                  <a:schemeClr val="accent1">
                    <a:lumMod val="50000"/>
                  </a:schemeClr>
                </a:solidFill>
              </a:rPr>
              <a:t>Real-time</a:t>
            </a:r>
            <a:r>
              <a:rPr lang="en-US" dirty="0">
                <a:solidFill>
                  <a:schemeClr val="accent1">
                    <a:lumMod val="50000"/>
                  </a:schemeClr>
                </a:solidFill>
              </a:rPr>
              <a:t> </a:t>
            </a:r>
            <a:r>
              <a:rPr lang="en-US" dirty="0" smtClean="0">
                <a:solidFill>
                  <a:schemeClr val="accent1">
                    <a:lumMod val="50000"/>
                  </a:schemeClr>
                </a:solidFill>
              </a:rPr>
              <a:t>level and bin location</a:t>
            </a:r>
            <a:endParaRPr lang="en-US" dirty="0">
              <a:solidFill>
                <a:schemeClr val="accent1">
                  <a:lumMod val="50000"/>
                </a:schemeClr>
              </a:solidFill>
            </a:endParaRPr>
          </a:p>
          <a:p>
            <a:pPr marL="285750" lvl="1" indent="-285750">
              <a:buFont typeface="Wingdings" panose="05000000000000000000" pitchFamily="2" charset="2"/>
              <a:buChar char="Ø"/>
            </a:pPr>
            <a:r>
              <a:rPr lang="en-US" dirty="0">
                <a:solidFill>
                  <a:schemeClr val="accent1">
                    <a:lumMod val="50000"/>
                  </a:schemeClr>
                </a:solidFill>
              </a:rPr>
              <a:t>Route calculation </a:t>
            </a:r>
          </a:p>
          <a:p>
            <a:pPr marL="285750" lvl="1" indent="-285750">
              <a:buFont typeface="Wingdings" panose="05000000000000000000" pitchFamily="2" charset="2"/>
              <a:buChar char="Ø"/>
            </a:pPr>
            <a:r>
              <a:rPr lang="en-US" dirty="0">
                <a:solidFill>
                  <a:schemeClr val="accent1">
                    <a:lumMod val="50000"/>
                  </a:schemeClr>
                </a:solidFill>
              </a:rPr>
              <a:t>disabling/re-enabling security system</a:t>
            </a:r>
          </a:p>
          <a:p>
            <a:pPr marL="285750" lvl="1"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7103532" y="3059993"/>
            <a:ext cx="1688395" cy="168839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r>
              <a:rPr lang="en-US" dirty="0">
                <a:solidFill>
                  <a:srgbClr val="002060"/>
                </a:solidFill>
              </a:rPr>
              <a:t>Real time </a:t>
            </a:r>
            <a:r>
              <a:rPr lang="en-US" dirty="0" smtClean="0">
                <a:solidFill>
                  <a:srgbClr val="002060"/>
                </a:solidFill>
              </a:rPr>
              <a:t>levels &amp; Bin location</a:t>
            </a:r>
            <a:endParaRPr lang="en-US" dirty="0">
              <a:solidFill>
                <a:srgbClr val="002060"/>
              </a:solidFill>
            </a:endParaRPr>
          </a:p>
        </p:txBody>
      </p:sp>
      <p:sp>
        <p:nvSpPr>
          <p:cNvPr id="3" name="Text Placeholder 2"/>
          <p:cNvSpPr>
            <a:spLocks noGrp="1"/>
          </p:cNvSpPr>
          <p:nvPr>
            <p:ph type="body" idx="2"/>
          </p:nvPr>
        </p:nvSpPr>
        <p:spPr>
          <a:xfrm>
            <a:off x="1284346" y="1713600"/>
            <a:ext cx="6575305" cy="1503733"/>
          </a:xfrm>
        </p:spPr>
        <p:txBody>
          <a:bodyPr/>
          <a:lstStyle/>
          <a:p>
            <a:pPr>
              <a:buNone/>
            </a:pPr>
            <a:r>
              <a:rPr lang="en-US" sz="1800" dirty="0">
                <a:solidFill>
                  <a:schemeClr val="accent1">
                    <a:lumMod val="50000"/>
                  </a:schemeClr>
                </a:solidFill>
              </a:rPr>
              <a:t>The map shows all the bins that are placed throughout the city. The cleaner can access each bin to get all the specific information about the bin like real time level, history of fill levels, etc</a:t>
            </a:r>
            <a:r>
              <a:rPr lang="en-US" sz="1800" dirty="0">
                <a:solidFill>
                  <a:schemeClr val="tx1"/>
                </a:solidFill>
              </a:rPr>
              <a:t>.</a:t>
            </a:r>
          </a:p>
          <a:p>
            <a:endParaRPr lang="en-US" dirty="0"/>
          </a:p>
        </p:txBody>
      </p:sp>
      <p:pic>
        <p:nvPicPr>
          <p:cNvPr id="4" name="Picture 3"/>
          <p:cNvPicPr>
            <a:picLocks noChangeAspect="1"/>
          </p:cNvPicPr>
          <p:nvPr/>
        </p:nvPicPr>
        <p:blipFill rotWithShape="1">
          <a:blip r:embed="rId3"/>
          <a:srcRect l="25066" r="25987"/>
          <a:stretch/>
        </p:blipFill>
        <p:spPr>
          <a:xfrm>
            <a:off x="6462416" y="2741683"/>
            <a:ext cx="1794933" cy="18669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002060"/>
                </a:solidFill>
              </a:rPr>
              <a:t>Route calculation</a:t>
            </a:r>
          </a:p>
        </p:txBody>
      </p:sp>
      <p:sp>
        <p:nvSpPr>
          <p:cNvPr id="7" name="Text Placeholder 6"/>
          <p:cNvSpPr>
            <a:spLocks noGrp="1"/>
          </p:cNvSpPr>
          <p:nvPr>
            <p:ph type="body" idx="1"/>
          </p:nvPr>
        </p:nvSpPr>
        <p:spPr/>
        <p:txBody>
          <a:bodyPr/>
          <a:lstStyle/>
          <a:p>
            <a:pPr>
              <a:buNone/>
            </a:pPr>
            <a:r>
              <a:rPr lang="en-US" sz="1800" dirty="0">
                <a:solidFill>
                  <a:schemeClr val="accent1">
                    <a:lumMod val="50000"/>
                  </a:schemeClr>
                </a:solidFill>
              </a:rPr>
              <a:t>When a certain bin reaches 80% fill level the cleaner receives the best route calculated to the </a:t>
            </a:r>
            <a:r>
              <a:rPr lang="en-US" sz="1800" dirty="0" smtClean="0">
                <a:solidFill>
                  <a:schemeClr val="accent1">
                    <a:lumMod val="50000"/>
                  </a:schemeClr>
                </a:solidFill>
              </a:rPr>
              <a:t>that bin </a:t>
            </a:r>
            <a:r>
              <a:rPr lang="en-US" sz="1800" dirty="0">
                <a:solidFill>
                  <a:schemeClr val="accent1">
                    <a:lumMod val="50000"/>
                  </a:schemeClr>
                </a:solidFill>
              </a:rPr>
              <a:t>from the base station. </a:t>
            </a:r>
            <a:endParaRPr lang="en-US" sz="1800" dirty="0" smtClean="0">
              <a:solidFill>
                <a:schemeClr val="accent1">
                  <a:lumMod val="50000"/>
                </a:schemeClr>
              </a:solidFill>
            </a:endParaRPr>
          </a:p>
          <a:p>
            <a:pPr>
              <a:buNone/>
            </a:pPr>
            <a:r>
              <a:rPr lang="en-US" sz="1800" dirty="0" smtClean="0">
                <a:solidFill>
                  <a:schemeClr val="accent1">
                    <a:lumMod val="50000"/>
                  </a:schemeClr>
                </a:solidFill>
              </a:rPr>
              <a:t>This </a:t>
            </a:r>
            <a:r>
              <a:rPr lang="en-US" sz="1800" dirty="0">
                <a:solidFill>
                  <a:schemeClr val="accent1">
                    <a:lumMod val="50000"/>
                  </a:schemeClr>
                </a:solidFill>
              </a:rPr>
              <a:t>route is calculated taking into consideration some other bins that will be filled in a certain period of time in the future. </a:t>
            </a:r>
            <a:endParaRPr lang="en-US" sz="1800" dirty="0" smtClean="0">
              <a:solidFill>
                <a:schemeClr val="accent1">
                  <a:lumMod val="50000"/>
                </a:schemeClr>
              </a:solidFill>
            </a:endParaRPr>
          </a:p>
          <a:p>
            <a:pPr>
              <a:buNone/>
            </a:pPr>
            <a:r>
              <a:rPr lang="en-US" sz="1800" dirty="0" smtClean="0">
                <a:solidFill>
                  <a:schemeClr val="accent1">
                    <a:lumMod val="50000"/>
                  </a:schemeClr>
                </a:solidFill>
              </a:rPr>
              <a:t>These </a:t>
            </a:r>
            <a:r>
              <a:rPr lang="en-US" sz="1800" dirty="0">
                <a:solidFill>
                  <a:schemeClr val="accent1">
                    <a:lumMod val="50000"/>
                  </a:schemeClr>
                </a:solidFill>
              </a:rPr>
              <a:t>extra bins will be added as waypoints into the route.</a:t>
            </a:r>
          </a:p>
          <a:p>
            <a:endParaRPr lang="en-US" dirty="0"/>
          </a:p>
        </p:txBody>
      </p:sp>
    </p:spTree>
    <p:extLst>
      <p:ext uri="{BB962C8B-B14F-4D97-AF65-F5344CB8AC3E}">
        <p14:creationId xmlns:p14="http://schemas.microsoft.com/office/powerpoint/2010/main" val="8113076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423" y="242537"/>
            <a:ext cx="4204897" cy="857400"/>
          </a:xfrm>
        </p:spPr>
        <p:txBody>
          <a:bodyPr/>
          <a:lstStyle/>
          <a:p>
            <a:r>
              <a:rPr lang="en-US" dirty="0" smtClean="0">
                <a:solidFill>
                  <a:srgbClr val="002060"/>
                </a:solidFill>
              </a:rPr>
              <a:t>Route Calculation Flow Chart</a:t>
            </a:r>
            <a:endParaRPr lang="en-US" dirty="0">
              <a:solidFill>
                <a:srgbClr val="00206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1547" y="1"/>
            <a:ext cx="3165802" cy="5143500"/>
          </a:xfrm>
          <a:prstGeom prst="rect">
            <a:avLst/>
          </a:prstGeom>
        </p:spPr>
      </p:pic>
    </p:spTree>
    <p:extLst>
      <p:ext uri="{BB962C8B-B14F-4D97-AF65-F5344CB8AC3E}">
        <p14:creationId xmlns:p14="http://schemas.microsoft.com/office/powerpoint/2010/main" val="4294392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060" y="1204329"/>
            <a:ext cx="6126031" cy="3591098"/>
          </a:xfrm>
          <a:prstGeom prst="rect">
            <a:avLst/>
          </a:prstGeom>
        </p:spPr>
      </p:pic>
      <p:pic>
        <p:nvPicPr>
          <p:cNvPr id="6" name="Picture 5"/>
          <p:cNvPicPr>
            <a:picLocks noChangeAspect="1"/>
          </p:cNvPicPr>
          <p:nvPr/>
        </p:nvPicPr>
        <p:blipFill>
          <a:blip r:embed="rId4"/>
          <a:stretch>
            <a:fillRect/>
          </a:stretch>
        </p:blipFill>
        <p:spPr>
          <a:xfrm>
            <a:off x="1283531" y="3808944"/>
            <a:ext cx="731881" cy="538031"/>
          </a:xfrm>
          <a:prstGeom prst="rect">
            <a:avLst/>
          </a:prstGeom>
        </p:spPr>
      </p:pic>
      <p:pic>
        <p:nvPicPr>
          <p:cNvPr id="9" name="Picture 8"/>
          <p:cNvPicPr>
            <a:picLocks noChangeAspect="1"/>
          </p:cNvPicPr>
          <p:nvPr/>
        </p:nvPicPr>
        <p:blipFill>
          <a:blip r:embed="rId5"/>
          <a:stretch>
            <a:fillRect/>
          </a:stretch>
        </p:blipFill>
        <p:spPr>
          <a:xfrm flipH="1">
            <a:off x="3609385" y="2389972"/>
            <a:ext cx="707228" cy="518634"/>
          </a:xfrm>
          <a:prstGeom prst="rect">
            <a:avLst/>
          </a:prstGeom>
        </p:spPr>
      </p:pic>
      <p:pic>
        <p:nvPicPr>
          <p:cNvPr id="3" name="Picture 2"/>
          <p:cNvPicPr>
            <a:picLocks noChangeAspect="1"/>
          </p:cNvPicPr>
          <p:nvPr/>
        </p:nvPicPr>
        <p:blipFill>
          <a:blip r:embed="rId5"/>
          <a:stretch>
            <a:fillRect/>
          </a:stretch>
        </p:blipFill>
        <p:spPr>
          <a:xfrm rot="1638632">
            <a:off x="3807528" y="1766217"/>
            <a:ext cx="731583" cy="536494"/>
          </a:xfrm>
          <a:prstGeom prst="rect">
            <a:avLst/>
          </a:prstGeom>
        </p:spPr>
      </p:pic>
      <p:pic>
        <p:nvPicPr>
          <p:cNvPr id="4" name="Picture 3"/>
          <p:cNvPicPr>
            <a:picLocks noChangeAspect="1"/>
          </p:cNvPicPr>
          <p:nvPr/>
        </p:nvPicPr>
        <p:blipFill>
          <a:blip r:embed="rId5"/>
          <a:stretch>
            <a:fillRect/>
          </a:stretch>
        </p:blipFill>
        <p:spPr>
          <a:xfrm rot="1531943">
            <a:off x="5682584" y="2331917"/>
            <a:ext cx="731583" cy="536494"/>
          </a:xfrm>
          <a:prstGeom prst="rect">
            <a:avLst/>
          </a:prstGeom>
        </p:spPr>
      </p:pic>
      <p:pic>
        <p:nvPicPr>
          <p:cNvPr id="5" name="Picture 4"/>
          <p:cNvPicPr>
            <a:picLocks noChangeAspect="1"/>
          </p:cNvPicPr>
          <p:nvPr/>
        </p:nvPicPr>
        <p:blipFill>
          <a:blip r:embed="rId5"/>
          <a:stretch>
            <a:fillRect/>
          </a:stretch>
        </p:blipFill>
        <p:spPr>
          <a:xfrm flipH="1">
            <a:off x="5709381" y="2832406"/>
            <a:ext cx="677987" cy="536494"/>
          </a:xfrm>
          <a:prstGeom prst="rect">
            <a:avLst/>
          </a:prstGeom>
        </p:spPr>
      </p:pic>
      <p:sp>
        <p:nvSpPr>
          <p:cNvPr id="7" name="Rectangle 6"/>
          <p:cNvSpPr/>
          <p:nvPr/>
        </p:nvSpPr>
        <p:spPr>
          <a:xfrm>
            <a:off x="2778473" y="2600164"/>
            <a:ext cx="259772" cy="26585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p:cNvSpPr/>
          <p:nvPr/>
        </p:nvSpPr>
        <p:spPr>
          <a:xfrm>
            <a:off x="651972" y="275579"/>
            <a:ext cx="4390946" cy="461665"/>
          </a:xfrm>
          <a:prstGeom prst="rect">
            <a:avLst/>
          </a:prstGeom>
        </p:spPr>
        <p:txBody>
          <a:bodyPr wrap="none">
            <a:spAutoFit/>
          </a:bodyPr>
          <a:lstStyle/>
          <a:p>
            <a:r>
              <a:rPr lang="en-US" sz="2400" b="1" dirty="0" smtClean="0">
                <a:solidFill>
                  <a:srgbClr val="002060"/>
                </a:solidFill>
                <a:latin typeface="Raleway"/>
                <a:sym typeface="Raleway"/>
              </a:rPr>
              <a:t>Workforce Route Navigation</a:t>
            </a:r>
            <a:endParaRPr lang="en-US" dirty="0"/>
          </a:p>
        </p:txBody>
      </p:sp>
    </p:spTree>
    <p:extLst>
      <p:ext uri="{BB962C8B-B14F-4D97-AF65-F5344CB8AC3E}">
        <p14:creationId xmlns:p14="http://schemas.microsoft.com/office/powerpoint/2010/main" val="279180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61111E-6 2.59259E-6 L 0.3 -0.22593 L 0.24271 -0.26852 " pathEditMode="relative" ptsTypes="AAA">
                                      <p:cBhvr>
                                        <p:cTn id="6" dur="2000" fill="hold"/>
                                        <p:tgtEl>
                                          <p:spTgt spid="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8.33333E-6 7.40741E-7 L -0.02708 0.02037 L -0.13958 -0.07222 L -0.01666 -0.16111 L 0.02084 -0.12222 L 0.02084 -0.12222 " pathEditMode="relative" ptsTypes="AAAAAA">
                                      <p:cBhvr>
                                        <p:cTn id="14" dur="2000" fill="hold"/>
                                        <p:tgtEl>
                                          <p:spTgt spid="9"/>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3.33333E-6 -3.95062E-6 L 0.13959 0.10185 L 0.16355 0.07963 L 0.2125 0.11852 L 0.21042 0.11482 " pathEditMode="relative" ptsTypes="AAAAA">
                                      <p:cBhvr>
                                        <p:cTn id="22" dur="2000" fill="hold"/>
                                        <p:tgtEl>
                                          <p:spTgt spid="3"/>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0.21042 0.11482 L 0.27292 0.17408 L 0.21875 0.21296 L 0.21875 0.21296 " pathEditMode="relative" ptsTypes="AAAA">
                                      <p:cBhvr>
                                        <p:cTn id="30" dur="2000" fill="hold"/>
                                        <p:tgtEl>
                                          <p:spTgt spid="3"/>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1.73472E-18 -7.03704E-6 L -0.04688 0.03888 L -0.15521 -0.04815 L -0.15729 -0.05186 L -0.4875 0.19259 L -0.4875 0.19259 L -0.4875 0.19259 " pathEditMode="relative" ptsTypes="AAAAAAA">
                                      <p:cBhvr>
                                        <p:cTn id="42"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651" y="398400"/>
            <a:ext cx="6127214" cy="671864"/>
          </a:xfrm>
        </p:spPr>
        <p:txBody>
          <a:bodyPr/>
          <a:lstStyle/>
          <a:p>
            <a:r>
              <a:rPr lang="en-US" dirty="0">
                <a:solidFill>
                  <a:srgbClr val="002060"/>
                </a:solidFill>
              </a:rPr>
              <a:t>Disabling and </a:t>
            </a:r>
            <a:r>
              <a:rPr lang="en-US" dirty="0" smtClean="0">
                <a:solidFill>
                  <a:srgbClr val="002060"/>
                </a:solidFill>
              </a:rPr>
              <a:t>Enabling Security System</a:t>
            </a:r>
            <a:endParaRPr lang="en-US" dirty="0">
              <a:solidFill>
                <a:srgbClr val="002060"/>
              </a:solidFill>
            </a:endParaRPr>
          </a:p>
        </p:txBody>
      </p:sp>
      <p:sp>
        <p:nvSpPr>
          <p:cNvPr id="3" name="Text Placeholder 2"/>
          <p:cNvSpPr>
            <a:spLocks noGrp="1"/>
          </p:cNvSpPr>
          <p:nvPr>
            <p:ph type="body" idx="1"/>
          </p:nvPr>
        </p:nvSpPr>
        <p:spPr>
          <a:xfrm>
            <a:off x="807628" y="1304897"/>
            <a:ext cx="7370699" cy="3327299"/>
          </a:xfrm>
        </p:spPr>
        <p:txBody>
          <a:bodyPr/>
          <a:lstStyle/>
          <a:p>
            <a:pPr>
              <a:buNone/>
            </a:pPr>
            <a:r>
              <a:rPr lang="en-US" sz="1800" dirty="0">
                <a:solidFill>
                  <a:schemeClr val="accent1">
                    <a:lumMod val="50000"/>
                  </a:schemeClr>
                </a:solidFill>
              </a:rPr>
              <a:t>As mentioned earlier the bin </a:t>
            </a:r>
            <a:r>
              <a:rPr lang="en-US" sz="1800" dirty="0" smtClean="0">
                <a:solidFill>
                  <a:schemeClr val="accent1">
                    <a:lumMod val="50000"/>
                  </a:schemeClr>
                </a:solidFill>
              </a:rPr>
              <a:t>have </a:t>
            </a:r>
            <a:r>
              <a:rPr lang="en-US" sz="1800" dirty="0">
                <a:solidFill>
                  <a:schemeClr val="accent1">
                    <a:lumMod val="50000"/>
                  </a:schemeClr>
                </a:solidFill>
              </a:rPr>
              <a:t>a security system that is enabled when its placed in the city. </a:t>
            </a:r>
            <a:endParaRPr lang="en-US" sz="1800" dirty="0" smtClean="0">
              <a:solidFill>
                <a:schemeClr val="accent1">
                  <a:lumMod val="50000"/>
                </a:schemeClr>
              </a:solidFill>
            </a:endParaRPr>
          </a:p>
          <a:p>
            <a:pPr>
              <a:buNone/>
            </a:pPr>
            <a:r>
              <a:rPr lang="en-US" sz="1800" dirty="0" smtClean="0">
                <a:solidFill>
                  <a:schemeClr val="accent1">
                    <a:lumMod val="50000"/>
                  </a:schemeClr>
                </a:solidFill>
              </a:rPr>
              <a:t>When </a:t>
            </a:r>
            <a:r>
              <a:rPr lang="en-US" sz="1800" dirty="0">
                <a:solidFill>
                  <a:schemeClr val="accent1">
                    <a:lumMod val="50000"/>
                  </a:schemeClr>
                </a:solidFill>
              </a:rPr>
              <a:t>a cleaner has to clean a bin, the security system has to be disabled in order to do so. </a:t>
            </a:r>
            <a:endParaRPr lang="en-US" sz="1800" dirty="0" smtClean="0">
              <a:solidFill>
                <a:schemeClr val="accent1">
                  <a:lumMod val="50000"/>
                </a:schemeClr>
              </a:solidFill>
            </a:endParaRPr>
          </a:p>
          <a:p>
            <a:pPr>
              <a:buNone/>
            </a:pPr>
            <a:r>
              <a:rPr lang="en-US" sz="1800" dirty="0" smtClean="0">
                <a:solidFill>
                  <a:schemeClr val="accent1">
                    <a:lumMod val="50000"/>
                  </a:schemeClr>
                </a:solidFill>
              </a:rPr>
              <a:t>This </a:t>
            </a:r>
            <a:r>
              <a:rPr lang="en-US" sz="1800" dirty="0">
                <a:solidFill>
                  <a:schemeClr val="accent1">
                    <a:lumMod val="50000"/>
                  </a:schemeClr>
                </a:solidFill>
              </a:rPr>
              <a:t>function enables the cleaner to disable the security system at the start and re- enable it when the cleaning is </a:t>
            </a:r>
            <a:r>
              <a:rPr lang="en-US" sz="1800" dirty="0" smtClean="0">
                <a:solidFill>
                  <a:schemeClr val="accent1">
                    <a:lumMod val="50000"/>
                  </a:schemeClr>
                </a:solidFill>
              </a:rPr>
              <a:t>finished using the application.</a:t>
            </a:r>
            <a:endParaRPr lang="en-US" sz="1800" dirty="0">
              <a:solidFill>
                <a:schemeClr val="accent1">
                  <a:lumMod val="50000"/>
                </a:schemeClr>
              </a:solidFill>
            </a:endParaRPr>
          </a:p>
          <a:p>
            <a:endParaRPr lang="en-US" dirty="0"/>
          </a:p>
        </p:txBody>
      </p:sp>
      <p:pic>
        <p:nvPicPr>
          <p:cNvPr id="5" name="Picture 4"/>
          <p:cNvPicPr>
            <a:picLocks noChangeAspect="1"/>
          </p:cNvPicPr>
          <p:nvPr/>
        </p:nvPicPr>
        <p:blipFill>
          <a:blip r:embed="rId2"/>
          <a:stretch>
            <a:fillRect/>
          </a:stretch>
        </p:blipFill>
        <p:spPr>
          <a:xfrm>
            <a:off x="7994650" y="3584446"/>
            <a:ext cx="1149350" cy="1149350"/>
          </a:xfrm>
          <a:prstGeom prst="rect">
            <a:avLst/>
          </a:prstGeom>
        </p:spPr>
      </p:pic>
    </p:spTree>
    <p:extLst>
      <p:ext uri="{BB962C8B-B14F-4D97-AF65-F5344CB8AC3E}">
        <p14:creationId xmlns:p14="http://schemas.microsoft.com/office/powerpoint/2010/main" val="3216108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886650" y="398400"/>
            <a:ext cx="3693663" cy="690567"/>
          </a:xfrm>
          <a:prstGeom prst="rect">
            <a:avLst/>
          </a:prstGeom>
        </p:spPr>
        <p:txBody>
          <a:bodyPr lIns="91425" tIns="91425" rIns="91425" bIns="91425" anchor="t" anchorCtr="0">
            <a:noAutofit/>
          </a:bodyPr>
          <a:lstStyle/>
          <a:p>
            <a:pPr lvl="0" rtl="0">
              <a:spcBef>
                <a:spcPts val="0"/>
              </a:spcBef>
              <a:buNone/>
            </a:pPr>
            <a:r>
              <a:rPr lang="en" dirty="0">
                <a:solidFill>
                  <a:srgbClr val="002060"/>
                </a:solidFill>
              </a:rPr>
              <a:t>End user application</a:t>
            </a:r>
          </a:p>
        </p:txBody>
      </p:sp>
      <p:sp>
        <p:nvSpPr>
          <p:cNvPr id="167" name="Shape 167"/>
          <p:cNvSpPr txBox="1">
            <a:spLocks noGrp="1"/>
          </p:cNvSpPr>
          <p:nvPr>
            <p:ph type="body" idx="1"/>
          </p:nvPr>
        </p:nvSpPr>
        <p:spPr>
          <a:xfrm>
            <a:off x="658049" y="1526597"/>
            <a:ext cx="7581075" cy="3011550"/>
          </a:xfrm>
          <a:prstGeom prst="rect">
            <a:avLst/>
          </a:prstGeom>
        </p:spPr>
        <p:txBody>
          <a:bodyPr lIns="91425" tIns="91425" rIns="91425" bIns="91425" anchor="t" anchorCtr="0">
            <a:noAutofit/>
          </a:bodyPr>
          <a:lstStyle/>
          <a:p>
            <a:pPr>
              <a:buNone/>
            </a:pPr>
            <a:r>
              <a:rPr lang="en-US" sz="1800" dirty="0">
                <a:solidFill>
                  <a:schemeClr val="accent1">
                    <a:lumMod val="50000"/>
                  </a:schemeClr>
                </a:solidFill>
              </a:rPr>
              <a:t>This application </a:t>
            </a:r>
            <a:r>
              <a:rPr lang="en-US" sz="1800" dirty="0" smtClean="0">
                <a:solidFill>
                  <a:schemeClr val="accent1">
                    <a:lumMod val="50000"/>
                  </a:schemeClr>
                </a:solidFill>
              </a:rPr>
              <a:t>has </a:t>
            </a:r>
            <a:r>
              <a:rPr lang="en-US" sz="1800" dirty="0">
                <a:solidFill>
                  <a:schemeClr val="accent1">
                    <a:lumMod val="50000"/>
                  </a:schemeClr>
                </a:solidFill>
              </a:rPr>
              <a:t>the following functionality   </a:t>
            </a:r>
          </a:p>
          <a:p>
            <a:pPr marL="342900" indent="-342900">
              <a:buFont typeface="Wingdings" panose="05000000000000000000" pitchFamily="2" charset="2"/>
              <a:buChar char="Ø"/>
            </a:pPr>
            <a:endParaRPr lang="en-US" sz="1800" dirty="0">
              <a:solidFill>
                <a:schemeClr val="accent1">
                  <a:lumMod val="50000"/>
                </a:schemeClr>
              </a:solidFill>
            </a:endParaRPr>
          </a:p>
          <a:p>
            <a:pPr marL="342900" indent="-342900">
              <a:buFont typeface="Wingdings" panose="05000000000000000000" pitchFamily="2" charset="2"/>
              <a:buChar char="Ø"/>
            </a:pPr>
            <a:r>
              <a:rPr lang="en-US" sz="1800" dirty="0">
                <a:solidFill>
                  <a:schemeClr val="accent1">
                    <a:lumMod val="50000"/>
                  </a:schemeClr>
                </a:solidFill>
              </a:rPr>
              <a:t>    Bin location detail visualizer </a:t>
            </a:r>
          </a:p>
          <a:p>
            <a:pPr marL="342900" indent="-342900">
              <a:buFont typeface="Wingdings" panose="05000000000000000000" pitchFamily="2" charset="2"/>
              <a:buChar char="Ø"/>
            </a:pPr>
            <a:r>
              <a:rPr lang="en-US" sz="1800" dirty="0">
                <a:solidFill>
                  <a:schemeClr val="accent1">
                    <a:lumMod val="50000"/>
                  </a:schemeClr>
                </a:solidFill>
              </a:rPr>
              <a:t>    Bin navigator</a:t>
            </a:r>
          </a:p>
          <a:p>
            <a:pPr marL="342900" indent="-342900">
              <a:buFont typeface="Wingdings" panose="05000000000000000000" pitchFamily="2" charset="2"/>
              <a:buChar char="q"/>
            </a:pPr>
            <a:endParaRPr lang="en" sz="2000" dirty="0"/>
          </a:p>
        </p:txBody>
      </p:sp>
      <p:pic>
        <p:nvPicPr>
          <p:cNvPr id="4" name="Picture 3"/>
          <p:cNvPicPr>
            <a:picLocks noChangeAspect="1"/>
          </p:cNvPicPr>
          <p:nvPr/>
        </p:nvPicPr>
        <p:blipFill>
          <a:blip r:embed="rId3"/>
          <a:stretch>
            <a:fillRect/>
          </a:stretch>
        </p:blipFill>
        <p:spPr>
          <a:xfrm>
            <a:off x="7069665" y="3032372"/>
            <a:ext cx="1688395" cy="168839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651" y="398400"/>
            <a:ext cx="4506232" cy="806945"/>
          </a:xfrm>
        </p:spPr>
        <p:txBody>
          <a:bodyPr/>
          <a:lstStyle/>
          <a:p>
            <a:r>
              <a:rPr lang="en-US" dirty="0">
                <a:solidFill>
                  <a:srgbClr val="002060"/>
                </a:solidFill>
              </a:rPr>
              <a:t>End user application con….</a:t>
            </a:r>
          </a:p>
        </p:txBody>
      </p:sp>
      <p:sp>
        <p:nvSpPr>
          <p:cNvPr id="3" name="Text Placeholder 2"/>
          <p:cNvSpPr>
            <a:spLocks noGrp="1"/>
          </p:cNvSpPr>
          <p:nvPr>
            <p:ph type="body" idx="1"/>
          </p:nvPr>
        </p:nvSpPr>
        <p:spPr/>
        <p:txBody>
          <a:bodyPr/>
          <a:lstStyle/>
          <a:p>
            <a:pPr marL="285750" indent="-285750">
              <a:buFont typeface="Wingdings" panose="05000000000000000000" pitchFamily="2" charset="2"/>
              <a:buChar char="q"/>
            </a:pPr>
            <a:r>
              <a:rPr lang="en-US" sz="1800" dirty="0" smtClean="0">
                <a:solidFill>
                  <a:schemeClr val="accent1">
                    <a:lumMod val="50000"/>
                  </a:schemeClr>
                </a:solidFill>
              </a:rPr>
              <a:t>Bin </a:t>
            </a:r>
            <a:r>
              <a:rPr lang="en-US" sz="1800" dirty="0">
                <a:solidFill>
                  <a:schemeClr val="accent1">
                    <a:lumMod val="50000"/>
                  </a:schemeClr>
                </a:solidFill>
              </a:rPr>
              <a:t>location detail visualizer : This </a:t>
            </a:r>
            <a:r>
              <a:rPr lang="en-US" sz="1800" dirty="0" smtClean="0">
                <a:solidFill>
                  <a:schemeClr val="accent1">
                    <a:lumMod val="50000"/>
                  </a:schemeClr>
                </a:solidFill>
              </a:rPr>
              <a:t>application </a:t>
            </a:r>
            <a:r>
              <a:rPr lang="en-US" sz="1800" dirty="0">
                <a:solidFill>
                  <a:schemeClr val="accent1">
                    <a:lumMod val="50000"/>
                  </a:schemeClr>
                </a:solidFill>
              </a:rPr>
              <a:t>has the functionality to view all the bin locations and their fill levels through the given map</a:t>
            </a:r>
            <a:r>
              <a:rPr lang="en-US" sz="1800" dirty="0" smtClean="0">
                <a:solidFill>
                  <a:schemeClr val="accent1">
                    <a:lumMod val="50000"/>
                  </a:schemeClr>
                </a:solidFill>
              </a:rPr>
              <a:t>.</a:t>
            </a:r>
          </a:p>
          <a:p>
            <a:pPr marL="285750" indent="-285750">
              <a:buFont typeface="Wingdings" panose="05000000000000000000" pitchFamily="2" charset="2"/>
              <a:buChar char="q"/>
            </a:pPr>
            <a:endParaRPr lang="en-US" sz="1800" dirty="0">
              <a:solidFill>
                <a:schemeClr val="accent1">
                  <a:lumMod val="50000"/>
                </a:schemeClr>
              </a:solidFill>
            </a:endParaRPr>
          </a:p>
          <a:p>
            <a:pPr marL="285750" indent="-285750">
              <a:buFont typeface="Wingdings" panose="05000000000000000000" pitchFamily="2" charset="2"/>
              <a:buChar char="q"/>
            </a:pPr>
            <a:r>
              <a:rPr lang="en-US" sz="1800" dirty="0">
                <a:solidFill>
                  <a:schemeClr val="accent1">
                    <a:lumMod val="50000"/>
                  </a:schemeClr>
                </a:solidFill>
              </a:rPr>
              <a:t>B</a:t>
            </a:r>
            <a:r>
              <a:rPr lang="en-US" sz="1800" dirty="0" smtClean="0">
                <a:solidFill>
                  <a:schemeClr val="accent1">
                    <a:lumMod val="50000"/>
                  </a:schemeClr>
                </a:solidFill>
              </a:rPr>
              <a:t>in Navigator </a:t>
            </a:r>
            <a:r>
              <a:rPr lang="en-US" sz="1800" dirty="0">
                <a:solidFill>
                  <a:schemeClr val="accent1">
                    <a:lumMod val="50000"/>
                  </a:schemeClr>
                </a:solidFill>
              </a:rPr>
              <a:t>: This provide a route to the nearest available bin. This route is calculated by  considering the GPS location of the user. The best route from the current location to the nearest available bin is provided in the map provided in the application.</a:t>
            </a:r>
          </a:p>
          <a:p>
            <a:endParaRPr lang="en-US" dirty="0"/>
          </a:p>
        </p:txBody>
      </p:sp>
    </p:spTree>
    <p:extLst>
      <p:ext uri="{BB962C8B-B14F-4D97-AF65-F5344CB8AC3E}">
        <p14:creationId xmlns:p14="http://schemas.microsoft.com/office/powerpoint/2010/main" val="20836014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650" y="398400"/>
            <a:ext cx="4159175" cy="649004"/>
          </a:xfrm>
        </p:spPr>
        <p:txBody>
          <a:bodyPr/>
          <a:lstStyle/>
          <a:p>
            <a:r>
              <a:rPr lang="en-US" dirty="0">
                <a:solidFill>
                  <a:schemeClr val="accent4">
                    <a:lumMod val="50000"/>
                  </a:schemeClr>
                </a:solidFill>
              </a:rPr>
              <a:t>End user application con…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00" y="1238595"/>
            <a:ext cx="8134276" cy="37719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4625" y="2847628"/>
            <a:ext cx="200999" cy="387580"/>
          </a:xfrm>
          <a:prstGeom prst="rect">
            <a:avLst/>
          </a:prstGeom>
        </p:spPr>
      </p:pic>
      <p:pic>
        <p:nvPicPr>
          <p:cNvPr id="6" name="Picture 5"/>
          <p:cNvPicPr>
            <a:picLocks noChangeAspect="1"/>
          </p:cNvPicPr>
          <p:nvPr/>
        </p:nvPicPr>
        <p:blipFill>
          <a:blip r:embed="rId4"/>
          <a:stretch>
            <a:fillRect/>
          </a:stretch>
        </p:blipFill>
        <p:spPr>
          <a:xfrm flipH="1">
            <a:off x="5705475" y="2457450"/>
            <a:ext cx="185157" cy="390178"/>
          </a:xfrm>
          <a:prstGeom prst="rect">
            <a:avLst/>
          </a:prstGeom>
        </p:spPr>
      </p:pic>
    </p:spTree>
    <p:extLst>
      <p:ext uri="{BB962C8B-B14F-4D97-AF65-F5344CB8AC3E}">
        <p14:creationId xmlns:p14="http://schemas.microsoft.com/office/powerpoint/2010/main" val="195778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61111E-6 1.97531E-6 L -0.14079 -0.05648 " pathEditMode="relative" rAng="0" ptsTypes="AA">
                                      <p:cBhvr>
                                        <p:cTn id="6" dur="2000" fill="hold"/>
                                        <p:tgtEl>
                                          <p:spTgt spid="5"/>
                                        </p:tgtEl>
                                        <p:attrNameLst>
                                          <p:attrName>ppt_x</p:attrName>
                                          <p:attrName>ppt_y</p:attrName>
                                        </p:attrNameLst>
                                      </p:cBhvr>
                                      <p:rCtr x="-7049" y="-284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2.22222E-6 -7.40741E-7 L 0.05555 -0.03796 " pathEditMode="relative" rAng="0" ptsTypes="AA">
                                      <p:cBhvr>
                                        <p:cTn id="18" dur="2000" fill="hold"/>
                                        <p:tgtEl>
                                          <p:spTgt spid="6"/>
                                        </p:tgtEl>
                                        <p:attrNameLst>
                                          <p:attrName>ppt_x</p:attrName>
                                          <p:attrName>ppt_y</p:attrName>
                                        </p:attrNameLst>
                                      </p:cBhvr>
                                      <p:rCtr x="2778" y="-19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413" y="398463"/>
            <a:ext cx="4886448" cy="649632"/>
          </a:xfrm>
        </p:spPr>
        <p:txBody>
          <a:bodyPr/>
          <a:lstStyle/>
          <a:p>
            <a:r>
              <a:rPr lang="en-US" dirty="0">
                <a:solidFill>
                  <a:srgbClr val="002060"/>
                </a:solidFill>
              </a:rPr>
              <a:t>SMS Notification System</a:t>
            </a:r>
          </a:p>
        </p:txBody>
      </p:sp>
      <p:sp>
        <p:nvSpPr>
          <p:cNvPr id="3" name="Text Placeholder 2"/>
          <p:cNvSpPr>
            <a:spLocks noGrp="1"/>
          </p:cNvSpPr>
          <p:nvPr>
            <p:ph type="body" idx="1"/>
          </p:nvPr>
        </p:nvSpPr>
        <p:spPr>
          <a:xfrm>
            <a:off x="650021" y="1252583"/>
            <a:ext cx="7606567" cy="3673430"/>
          </a:xfrm>
        </p:spPr>
        <p:txBody>
          <a:bodyPr/>
          <a:lstStyle/>
          <a:p>
            <a:pPr marL="342900" indent="-342900">
              <a:buFont typeface="Wingdings" panose="05000000000000000000" pitchFamily="2" charset="2"/>
              <a:buChar char="q"/>
            </a:pPr>
            <a:r>
              <a:rPr lang="en-US" sz="1800" dirty="0">
                <a:solidFill>
                  <a:schemeClr val="accent1">
                    <a:lumMod val="50000"/>
                  </a:schemeClr>
                </a:solidFill>
              </a:rPr>
              <a:t>Sending SMS to cleaners and administrators, when a bin gets 80% and 100% full.</a:t>
            </a:r>
          </a:p>
          <a:p>
            <a:pPr marL="342900" indent="-342900">
              <a:buFont typeface="Wingdings" panose="05000000000000000000" pitchFamily="2" charset="2"/>
              <a:buChar char="q"/>
            </a:pPr>
            <a:r>
              <a:rPr lang="en-US" sz="1800" dirty="0">
                <a:solidFill>
                  <a:schemeClr val="accent1">
                    <a:lumMod val="50000"/>
                  </a:schemeClr>
                </a:solidFill>
              </a:rPr>
              <a:t>Develop </a:t>
            </a:r>
            <a:r>
              <a:rPr lang="en-US" sz="1800" dirty="0" smtClean="0">
                <a:solidFill>
                  <a:schemeClr val="accent1">
                    <a:lumMod val="50000"/>
                  </a:schemeClr>
                </a:solidFill>
              </a:rPr>
              <a:t>a web </a:t>
            </a:r>
            <a:r>
              <a:rPr lang="en-US" sz="1800" dirty="0">
                <a:solidFill>
                  <a:schemeClr val="accent1">
                    <a:lumMod val="50000"/>
                  </a:schemeClr>
                </a:solidFill>
              </a:rPr>
              <a:t>interface to get  feedback from users.</a:t>
            </a:r>
          </a:p>
          <a:p>
            <a:pPr marL="342900" indent="-342900">
              <a:buFont typeface="Wingdings" panose="05000000000000000000" pitchFamily="2" charset="2"/>
              <a:buChar char="q"/>
            </a:pPr>
            <a:r>
              <a:rPr lang="en-US" sz="1800" dirty="0">
                <a:solidFill>
                  <a:schemeClr val="accent1">
                    <a:lumMod val="50000"/>
                  </a:schemeClr>
                </a:solidFill>
              </a:rPr>
              <a:t>Inform </a:t>
            </a:r>
            <a:r>
              <a:rPr lang="en-US" sz="1800" dirty="0" smtClean="0">
                <a:solidFill>
                  <a:schemeClr val="accent1">
                    <a:lumMod val="50000"/>
                  </a:schemeClr>
                </a:solidFill>
              </a:rPr>
              <a:t>system news and updates to users.</a:t>
            </a:r>
            <a:endParaRPr lang="en-US" sz="1800" dirty="0">
              <a:solidFill>
                <a:schemeClr val="accent1">
                  <a:lumMod val="50000"/>
                </a:schemeClr>
              </a:solidFill>
            </a:endParaRPr>
          </a:p>
          <a:p>
            <a:pPr marL="342900" indent="-342900">
              <a:buFont typeface="Wingdings" panose="05000000000000000000" pitchFamily="2" charset="2"/>
              <a:buChar char="q"/>
            </a:pPr>
            <a:r>
              <a:rPr lang="en-US" sz="1800" dirty="0">
                <a:solidFill>
                  <a:schemeClr val="accent1">
                    <a:lumMod val="50000"/>
                  </a:schemeClr>
                </a:solidFill>
              </a:rPr>
              <a:t>A system for users to request bins on specific locations or report malfunctions.</a:t>
            </a:r>
          </a:p>
          <a:p>
            <a:pPr marL="342900" indent="-342900">
              <a:buFont typeface="Wingdings" panose="05000000000000000000" pitchFamily="2" charset="2"/>
              <a:buChar char="q"/>
            </a:pPr>
            <a:r>
              <a:rPr lang="en-US" sz="1800" dirty="0">
                <a:solidFill>
                  <a:schemeClr val="accent1">
                    <a:lumMod val="50000"/>
                  </a:schemeClr>
                </a:solidFill>
              </a:rPr>
              <a:t>Ultimately provide better communication system </a:t>
            </a:r>
          </a:p>
          <a:p>
            <a:pPr marL="285750" indent="-285750">
              <a:buFont typeface="Wingdings" panose="05000000000000000000" pitchFamily="2" charset="2"/>
              <a:buChar char="Ø"/>
            </a:pPr>
            <a:endParaRPr lang="en-US" sz="1400" dirty="0"/>
          </a:p>
          <a:p>
            <a:endParaRPr lang="en-US" sz="1400" dirty="0"/>
          </a:p>
        </p:txBody>
      </p:sp>
      <p:pic>
        <p:nvPicPr>
          <p:cNvPr id="5" name="Picture 4"/>
          <p:cNvPicPr>
            <a:picLocks noChangeAspect="1"/>
          </p:cNvPicPr>
          <p:nvPr/>
        </p:nvPicPr>
        <p:blipFill>
          <a:blip r:embed="rId3"/>
          <a:stretch>
            <a:fillRect/>
          </a:stretch>
        </p:blipFill>
        <p:spPr>
          <a:xfrm>
            <a:off x="7247466" y="3183467"/>
            <a:ext cx="1162756" cy="1283683"/>
          </a:xfrm>
          <a:prstGeom prst="rect">
            <a:avLst/>
          </a:prstGeom>
        </p:spPr>
      </p:pic>
    </p:spTree>
    <p:extLst>
      <p:ext uri="{BB962C8B-B14F-4D97-AF65-F5344CB8AC3E}">
        <p14:creationId xmlns:p14="http://schemas.microsoft.com/office/powerpoint/2010/main" val="1759499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rtl="0">
              <a:spcBef>
                <a:spcPts val="0"/>
              </a:spcBef>
              <a:buNone/>
            </a:pPr>
            <a:r>
              <a:rPr lang="en" dirty="0">
                <a:solidFill>
                  <a:srgbClr val="002060"/>
                </a:solidFill>
              </a:rPr>
              <a:t>Introduction</a:t>
            </a:r>
          </a:p>
        </p:txBody>
      </p:sp>
      <p:sp>
        <p:nvSpPr>
          <p:cNvPr id="5" name="Text Placeholder 4"/>
          <p:cNvSpPr>
            <a:spLocks noGrp="1"/>
          </p:cNvSpPr>
          <p:nvPr>
            <p:ph type="body" idx="2"/>
          </p:nvPr>
        </p:nvSpPr>
        <p:spPr>
          <a:xfrm>
            <a:off x="733425" y="1495850"/>
            <a:ext cx="7505853" cy="3429900"/>
          </a:xfrm>
        </p:spPr>
        <p:txBody>
          <a:bodyPr/>
          <a:lstStyle/>
          <a:p>
            <a:pPr>
              <a:buNone/>
            </a:pPr>
            <a:r>
              <a:rPr lang="en-US" dirty="0">
                <a:solidFill>
                  <a:schemeClr val="accent1">
                    <a:lumMod val="50000"/>
                  </a:schemeClr>
                </a:solidFill>
                <a:latin typeface="Karla" panose="020B0604020202020204" charset="0"/>
                <a:ea typeface="Karla" panose="020B0604020202020204" charset="0"/>
              </a:rPr>
              <a:t>Proper waste management is a basic requirement in any kind of an environment. </a:t>
            </a:r>
          </a:p>
          <a:p>
            <a:endParaRPr lang="en-US" dirty="0">
              <a:solidFill>
                <a:schemeClr val="accent1">
                  <a:lumMod val="50000"/>
                </a:schemeClr>
              </a:solidFill>
              <a:latin typeface="Karla" panose="020B0604020202020204" charset="0"/>
              <a:ea typeface="Karla" panose="020B0604020202020204" charset="0"/>
            </a:endParaRPr>
          </a:p>
          <a:p>
            <a:pPr>
              <a:buNone/>
            </a:pPr>
            <a:r>
              <a:rPr lang="en-US" dirty="0">
                <a:solidFill>
                  <a:schemeClr val="accent1">
                    <a:lumMod val="50000"/>
                  </a:schemeClr>
                </a:solidFill>
                <a:latin typeface="Karla" panose="020B0604020202020204" charset="0"/>
                <a:ea typeface="Karla" panose="020B0604020202020204" charset="0"/>
              </a:rPr>
              <a:t>With the implementation of smart cities such a system is essential, since the methods used by the current governments is not effective. </a:t>
            </a:r>
          </a:p>
          <a:p>
            <a:endParaRPr lang="en-US" dirty="0">
              <a:solidFill>
                <a:schemeClr val="accent1">
                  <a:lumMod val="50000"/>
                </a:schemeClr>
              </a:solidFill>
              <a:latin typeface="Karla" panose="020B0604020202020204" charset="0"/>
              <a:ea typeface="Karla" panose="020B0604020202020204" charset="0"/>
            </a:endParaRPr>
          </a:p>
          <a:p>
            <a:pPr>
              <a:buNone/>
            </a:pPr>
            <a:r>
              <a:rPr lang="en-US" dirty="0">
                <a:solidFill>
                  <a:schemeClr val="accent1">
                    <a:lumMod val="50000"/>
                  </a:schemeClr>
                </a:solidFill>
                <a:latin typeface="Karla" panose="020B0604020202020204" charset="0"/>
                <a:ea typeface="Karla" panose="020B0604020202020204" charset="0"/>
              </a:rPr>
              <a:t>We’re proposing a system that will be</a:t>
            </a:r>
          </a:p>
          <a:p>
            <a:pPr marL="285750" indent="-285750">
              <a:buFont typeface="Wingdings" panose="05000000000000000000" pitchFamily="2" charset="2"/>
              <a:buChar char="q"/>
            </a:pPr>
            <a:r>
              <a:rPr lang="en-US" dirty="0" smtClean="0">
                <a:solidFill>
                  <a:schemeClr val="accent1">
                    <a:lumMod val="50000"/>
                  </a:schemeClr>
                </a:solidFill>
                <a:latin typeface="Karla" panose="020B0604020202020204" charset="0"/>
                <a:ea typeface="Karla" panose="020B0604020202020204" charset="0"/>
              </a:rPr>
              <a:t>User </a:t>
            </a:r>
            <a:r>
              <a:rPr lang="en-US" dirty="0">
                <a:solidFill>
                  <a:schemeClr val="accent1">
                    <a:lumMod val="50000"/>
                  </a:schemeClr>
                </a:solidFill>
                <a:latin typeface="Karla" panose="020B0604020202020204" charset="0"/>
                <a:ea typeface="Karla" panose="020B0604020202020204" charset="0"/>
              </a:rPr>
              <a:t>Satisfactory</a:t>
            </a:r>
          </a:p>
          <a:p>
            <a:pPr marL="285750" indent="-285750">
              <a:buFont typeface="Wingdings" panose="05000000000000000000" pitchFamily="2" charset="2"/>
              <a:buChar char="q"/>
            </a:pPr>
            <a:r>
              <a:rPr lang="en-US" dirty="0" smtClean="0">
                <a:solidFill>
                  <a:schemeClr val="accent1">
                    <a:lumMod val="50000"/>
                  </a:schemeClr>
                </a:solidFill>
                <a:latin typeface="Karla" panose="020B0604020202020204" charset="0"/>
                <a:ea typeface="Karla" panose="020B0604020202020204" charset="0"/>
              </a:rPr>
              <a:t>Environmentally </a:t>
            </a:r>
            <a:r>
              <a:rPr lang="en-US" dirty="0">
                <a:solidFill>
                  <a:schemeClr val="accent1">
                    <a:lumMod val="50000"/>
                  </a:schemeClr>
                </a:solidFill>
                <a:latin typeface="Karla" panose="020B0604020202020204" charset="0"/>
                <a:ea typeface="Karla" panose="020B0604020202020204" charset="0"/>
              </a:rPr>
              <a:t>Effective</a:t>
            </a:r>
          </a:p>
          <a:p>
            <a:pPr marL="285750" indent="-285750">
              <a:buFont typeface="Wingdings" panose="05000000000000000000" pitchFamily="2" charset="2"/>
              <a:buChar char="q"/>
            </a:pPr>
            <a:r>
              <a:rPr lang="en-US" dirty="0" smtClean="0">
                <a:solidFill>
                  <a:schemeClr val="accent1">
                    <a:lumMod val="50000"/>
                  </a:schemeClr>
                </a:solidFill>
                <a:latin typeface="Karla" panose="020B0604020202020204" charset="0"/>
                <a:ea typeface="Karla" panose="020B0604020202020204" charset="0"/>
              </a:rPr>
              <a:t>Socially </a:t>
            </a:r>
            <a:r>
              <a:rPr lang="en-US" dirty="0">
                <a:solidFill>
                  <a:schemeClr val="accent1">
                    <a:lumMod val="50000"/>
                  </a:schemeClr>
                </a:solidFill>
                <a:latin typeface="Karla" panose="020B0604020202020204" charset="0"/>
                <a:ea typeface="Karla" panose="020B0604020202020204" charset="0"/>
              </a:rPr>
              <a:t>Acceptable</a:t>
            </a:r>
          </a:p>
          <a:p>
            <a:pPr marL="285750" indent="-285750">
              <a:buFont typeface="Wingdings" panose="05000000000000000000" pitchFamily="2" charset="2"/>
              <a:buChar char="q"/>
            </a:pPr>
            <a:r>
              <a:rPr lang="en-US" dirty="0" smtClean="0">
                <a:solidFill>
                  <a:schemeClr val="accent1">
                    <a:lumMod val="50000"/>
                  </a:schemeClr>
                </a:solidFill>
                <a:latin typeface="Karla" panose="020B0604020202020204" charset="0"/>
                <a:ea typeface="Karla" panose="020B0604020202020204" charset="0"/>
              </a:rPr>
              <a:t>Economically </a:t>
            </a:r>
            <a:r>
              <a:rPr lang="en-US" dirty="0">
                <a:solidFill>
                  <a:schemeClr val="accent1">
                    <a:lumMod val="50000"/>
                  </a:schemeClr>
                </a:solidFill>
                <a:latin typeface="Karla" panose="020B0604020202020204" charset="0"/>
                <a:ea typeface="Karla" panose="020B0604020202020204" charset="0"/>
              </a:rPr>
              <a:t>Affordable</a:t>
            </a:r>
          </a:p>
          <a:p>
            <a:endParaRPr lang="en-US" sz="1600" dirty="0">
              <a:solidFill>
                <a:srgbClr val="000000"/>
              </a:solidFill>
              <a:latin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002060"/>
                </a:solidFill>
              </a:rPr>
              <a:t>Work Allocation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49347885"/>
              </p:ext>
            </p:extLst>
          </p:nvPr>
        </p:nvGraphicFramePr>
        <p:xfrm>
          <a:off x="886650" y="1079068"/>
          <a:ext cx="7007883" cy="3710437"/>
        </p:xfrm>
        <a:graphic>
          <a:graphicData uri="http://schemas.openxmlformats.org/drawingml/2006/table">
            <a:tbl>
              <a:tblPr firstRow="1" bandRow="1">
                <a:tableStyleId>{8799B23B-EC83-4686-B30A-512413B5E67A}</a:tableStyleId>
              </a:tblPr>
              <a:tblGrid>
                <a:gridCol w="2124364">
                  <a:extLst>
                    <a:ext uri="{9D8B030D-6E8A-4147-A177-3AD203B41FA5}">
                      <a16:colId xmlns:a16="http://schemas.microsoft.com/office/drawing/2014/main" val="94244608"/>
                    </a:ext>
                  </a:extLst>
                </a:gridCol>
                <a:gridCol w="2124364">
                  <a:extLst>
                    <a:ext uri="{9D8B030D-6E8A-4147-A177-3AD203B41FA5}">
                      <a16:colId xmlns:a16="http://schemas.microsoft.com/office/drawing/2014/main" val="500716116"/>
                    </a:ext>
                  </a:extLst>
                </a:gridCol>
                <a:gridCol w="2759155">
                  <a:extLst>
                    <a:ext uri="{9D8B030D-6E8A-4147-A177-3AD203B41FA5}">
                      <a16:colId xmlns:a16="http://schemas.microsoft.com/office/drawing/2014/main" val="2029459418"/>
                    </a:ext>
                  </a:extLst>
                </a:gridCol>
              </a:tblGrid>
              <a:tr h="465335">
                <a:tc>
                  <a:txBody>
                    <a:bodyPr/>
                    <a:lstStyle/>
                    <a:p>
                      <a:r>
                        <a:rPr lang="en-US" sz="1600" dirty="0" smtClean="0">
                          <a:solidFill>
                            <a:schemeClr val="accent1">
                              <a:lumMod val="50000"/>
                            </a:schemeClr>
                          </a:solidFill>
                          <a:latin typeface="Karla" charset="0"/>
                          <a:ea typeface="Karla" charset="0"/>
                        </a:rPr>
                        <a:t>Member</a:t>
                      </a:r>
                      <a:endParaRPr lang="en-US" sz="1600" dirty="0">
                        <a:solidFill>
                          <a:schemeClr val="accent1">
                            <a:lumMod val="50000"/>
                          </a:schemeClr>
                        </a:solidFill>
                        <a:latin typeface="Karla" charset="0"/>
                        <a:ea typeface="Karla" charset="0"/>
                      </a:endParaRPr>
                    </a:p>
                  </a:txBody>
                  <a:tcPr/>
                </a:tc>
                <a:tc>
                  <a:txBody>
                    <a:bodyPr/>
                    <a:lstStyle/>
                    <a:p>
                      <a:r>
                        <a:rPr lang="en-US" sz="1600" dirty="0" smtClean="0">
                          <a:solidFill>
                            <a:schemeClr val="accent1">
                              <a:lumMod val="50000"/>
                            </a:schemeClr>
                          </a:solidFill>
                          <a:latin typeface="Karla" charset="0"/>
                          <a:ea typeface="Karla" charset="0"/>
                        </a:rPr>
                        <a:t>Main Function</a:t>
                      </a:r>
                      <a:endParaRPr lang="en-US" sz="1600" dirty="0">
                        <a:solidFill>
                          <a:schemeClr val="accent1">
                            <a:lumMod val="50000"/>
                          </a:schemeClr>
                        </a:solidFill>
                        <a:latin typeface="Karla" charset="0"/>
                        <a:ea typeface="Karla" charset="0"/>
                      </a:endParaRPr>
                    </a:p>
                  </a:txBody>
                  <a:tcPr/>
                </a:tc>
                <a:tc>
                  <a:txBody>
                    <a:bodyPr/>
                    <a:lstStyle/>
                    <a:p>
                      <a:r>
                        <a:rPr lang="en-US" sz="1600" dirty="0" smtClean="0">
                          <a:solidFill>
                            <a:schemeClr val="accent1">
                              <a:lumMod val="50000"/>
                            </a:schemeClr>
                          </a:solidFill>
                          <a:latin typeface="Karla" charset="0"/>
                          <a:ea typeface="Karla" charset="0"/>
                        </a:rPr>
                        <a:t>Research Component</a:t>
                      </a:r>
                      <a:endParaRPr lang="en-US" sz="1600" dirty="0">
                        <a:solidFill>
                          <a:schemeClr val="accent1">
                            <a:lumMod val="50000"/>
                          </a:schemeClr>
                        </a:solidFill>
                        <a:latin typeface="Karla" charset="0"/>
                        <a:ea typeface="Karla" charset="0"/>
                      </a:endParaRPr>
                    </a:p>
                  </a:txBody>
                  <a:tcPr/>
                </a:tc>
                <a:extLst>
                  <a:ext uri="{0D108BD9-81ED-4DB2-BD59-A6C34878D82A}">
                    <a16:rowId xmlns:a16="http://schemas.microsoft.com/office/drawing/2014/main" val="3065780463"/>
                  </a:ext>
                </a:extLst>
              </a:tr>
              <a:tr h="776222">
                <a:tc>
                  <a:txBody>
                    <a:bodyPr/>
                    <a:lstStyle/>
                    <a:p>
                      <a:pPr marL="0" marR="0">
                        <a:lnSpc>
                          <a:spcPct val="115000"/>
                        </a:lnSpc>
                        <a:spcBef>
                          <a:spcPts val="0"/>
                        </a:spcBef>
                        <a:spcAft>
                          <a:spcPts val="1000"/>
                        </a:spcAft>
                      </a:pPr>
                      <a:r>
                        <a:rPr lang="en-US" sz="1600" b="0" dirty="0">
                          <a:solidFill>
                            <a:schemeClr val="accent1">
                              <a:lumMod val="50000"/>
                            </a:schemeClr>
                          </a:solidFill>
                          <a:effectLst/>
                          <a:latin typeface="Karla" charset="0"/>
                          <a:ea typeface="Karla" charset="0"/>
                          <a:cs typeface="Iskoola Pota"/>
                        </a:rPr>
                        <a:t>G.S.B. Dabarera</a:t>
                      </a:r>
                    </a:p>
                  </a:txBody>
                  <a:tcPr marL="68580" marR="68580" marT="0" marB="0"/>
                </a:tc>
                <a:tc>
                  <a:txBody>
                    <a:bodyPr/>
                    <a:lstStyle/>
                    <a:p>
                      <a:r>
                        <a:rPr lang="en-US" sz="1600" b="0" i="0" u="none" strike="noStrike" cap="none" dirty="0" smtClean="0">
                          <a:solidFill>
                            <a:schemeClr val="accent1">
                              <a:lumMod val="50000"/>
                            </a:schemeClr>
                          </a:solidFill>
                          <a:effectLst/>
                          <a:latin typeface="Karla" charset="0"/>
                          <a:ea typeface="Karla" charset="0"/>
                          <a:cs typeface="+mn-cs"/>
                          <a:sym typeface="Arial"/>
                        </a:rPr>
                        <a:t>Garbage Bin Setup and Management </a:t>
                      </a:r>
                      <a:endParaRPr lang="en-US" sz="1600" dirty="0">
                        <a:solidFill>
                          <a:schemeClr val="accent1">
                            <a:lumMod val="50000"/>
                          </a:schemeClr>
                        </a:solidFill>
                        <a:latin typeface="Karla" charset="0"/>
                        <a:ea typeface="Karla" charset="0"/>
                      </a:endParaRPr>
                    </a:p>
                  </a:txBody>
                  <a:tcPr/>
                </a:tc>
                <a:tc>
                  <a:txBody>
                    <a:bodyPr/>
                    <a:lstStyle/>
                    <a:p>
                      <a:r>
                        <a:rPr lang="en-US" sz="1600" dirty="0" smtClean="0">
                          <a:solidFill>
                            <a:schemeClr val="accent1">
                              <a:lumMod val="50000"/>
                            </a:schemeClr>
                          </a:solidFill>
                          <a:latin typeface="Karla" charset="0"/>
                          <a:ea typeface="Karla" charset="0"/>
                        </a:rPr>
                        <a:t>Build an</a:t>
                      </a:r>
                      <a:r>
                        <a:rPr lang="en-US" sz="1600" baseline="0" dirty="0" smtClean="0">
                          <a:solidFill>
                            <a:schemeClr val="accent1">
                              <a:lumMod val="50000"/>
                            </a:schemeClr>
                          </a:solidFill>
                          <a:latin typeface="Karla" charset="0"/>
                          <a:ea typeface="Karla" charset="0"/>
                        </a:rPr>
                        <a:t> efficient </a:t>
                      </a:r>
                      <a:r>
                        <a:rPr lang="en-US" sz="1600" baseline="0" dirty="0" err="1" smtClean="0">
                          <a:solidFill>
                            <a:schemeClr val="accent1">
                              <a:lumMod val="50000"/>
                            </a:schemeClr>
                          </a:solidFill>
                          <a:latin typeface="Karla" charset="0"/>
                          <a:ea typeface="Karla" charset="0"/>
                        </a:rPr>
                        <a:t>IoT</a:t>
                      </a:r>
                      <a:r>
                        <a:rPr lang="en-US" sz="1600" baseline="0" dirty="0" smtClean="0">
                          <a:solidFill>
                            <a:schemeClr val="accent1">
                              <a:lumMod val="50000"/>
                            </a:schemeClr>
                          </a:solidFill>
                          <a:latin typeface="Karla" charset="0"/>
                          <a:ea typeface="Karla" charset="0"/>
                        </a:rPr>
                        <a:t> module with low power consumption</a:t>
                      </a:r>
                      <a:endParaRPr lang="en-US" sz="1600" dirty="0">
                        <a:solidFill>
                          <a:schemeClr val="accent1">
                            <a:lumMod val="50000"/>
                          </a:schemeClr>
                        </a:solidFill>
                        <a:latin typeface="Karla" charset="0"/>
                        <a:ea typeface="Karla" charset="0"/>
                      </a:endParaRPr>
                    </a:p>
                  </a:txBody>
                  <a:tcPr/>
                </a:tc>
                <a:extLst>
                  <a:ext uri="{0D108BD9-81ED-4DB2-BD59-A6C34878D82A}">
                    <a16:rowId xmlns:a16="http://schemas.microsoft.com/office/drawing/2014/main" val="134725267"/>
                  </a:ext>
                </a:extLst>
              </a:tr>
              <a:tr h="776222">
                <a:tc>
                  <a:txBody>
                    <a:bodyPr/>
                    <a:lstStyle/>
                    <a:p>
                      <a:r>
                        <a:rPr lang="en-US" sz="1600" b="0" i="0" u="none" strike="noStrike" cap="none" dirty="0" smtClean="0">
                          <a:solidFill>
                            <a:schemeClr val="accent1">
                              <a:lumMod val="50000"/>
                            </a:schemeClr>
                          </a:solidFill>
                          <a:effectLst/>
                          <a:latin typeface="Karla" charset="0"/>
                          <a:ea typeface="Karla" charset="0"/>
                          <a:cs typeface="+mn-cs"/>
                          <a:sym typeface="Arial"/>
                        </a:rPr>
                        <a:t>R.K.R. </a:t>
                      </a:r>
                      <a:r>
                        <a:rPr lang="en-US" sz="1600" b="0" i="0" u="none" strike="noStrike" cap="none" dirty="0" err="1" smtClean="0">
                          <a:solidFill>
                            <a:schemeClr val="accent1">
                              <a:lumMod val="50000"/>
                            </a:schemeClr>
                          </a:solidFill>
                          <a:effectLst/>
                          <a:latin typeface="Karla" charset="0"/>
                          <a:ea typeface="Karla" charset="0"/>
                          <a:cs typeface="+mn-cs"/>
                          <a:sym typeface="Arial"/>
                        </a:rPr>
                        <a:t>Ranaweera</a:t>
                      </a:r>
                      <a:endParaRPr lang="en-US" sz="1600" b="0" dirty="0">
                        <a:solidFill>
                          <a:schemeClr val="accent1">
                            <a:lumMod val="50000"/>
                          </a:schemeClr>
                        </a:solidFill>
                        <a:latin typeface="Karla" charset="0"/>
                        <a:ea typeface="Karla" charset="0"/>
                      </a:endParaRPr>
                    </a:p>
                  </a:txBody>
                  <a:tcPr/>
                </a:tc>
                <a:tc>
                  <a:txBody>
                    <a:bodyPr/>
                    <a:lstStyle/>
                    <a:p>
                      <a:r>
                        <a:rPr lang="en-US" sz="1600" b="0" i="0" u="none" strike="noStrike" cap="none" dirty="0" smtClean="0">
                          <a:solidFill>
                            <a:schemeClr val="accent1">
                              <a:lumMod val="50000"/>
                            </a:schemeClr>
                          </a:solidFill>
                          <a:effectLst/>
                          <a:latin typeface="Karla" charset="0"/>
                          <a:ea typeface="Karla" charset="0"/>
                          <a:cs typeface="+mn-cs"/>
                          <a:sym typeface="Arial"/>
                        </a:rPr>
                        <a:t>Web Services</a:t>
                      </a:r>
                      <a:endParaRPr lang="en-US" sz="1600" dirty="0">
                        <a:solidFill>
                          <a:schemeClr val="accent1">
                            <a:lumMod val="50000"/>
                          </a:schemeClr>
                        </a:solidFill>
                        <a:latin typeface="Karla" charset="0"/>
                        <a:ea typeface="Karla" charset="0"/>
                      </a:endParaRPr>
                    </a:p>
                  </a:txBody>
                  <a:tcPr/>
                </a:tc>
                <a:tc>
                  <a:txBody>
                    <a:bodyPr/>
                    <a:lstStyle/>
                    <a:p>
                      <a:r>
                        <a:rPr lang="en-US" sz="1600" dirty="0" smtClean="0">
                          <a:solidFill>
                            <a:schemeClr val="accent1">
                              <a:lumMod val="50000"/>
                            </a:schemeClr>
                          </a:solidFill>
                          <a:latin typeface="Karla" charset="0"/>
                          <a:ea typeface="Karla" charset="0"/>
                        </a:rPr>
                        <a:t>Build an API that analyzes and utilize collected data in an optimized</a:t>
                      </a:r>
                      <a:r>
                        <a:rPr lang="en-US" sz="1600" baseline="0" dirty="0" smtClean="0">
                          <a:solidFill>
                            <a:schemeClr val="accent1">
                              <a:lumMod val="50000"/>
                            </a:schemeClr>
                          </a:solidFill>
                          <a:latin typeface="Karla" charset="0"/>
                          <a:ea typeface="Karla" charset="0"/>
                        </a:rPr>
                        <a:t> manner.</a:t>
                      </a:r>
                      <a:endParaRPr lang="en-US" sz="1600" dirty="0">
                        <a:solidFill>
                          <a:schemeClr val="accent1">
                            <a:lumMod val="50000"/>
                          </a:schemeClr>
                        </a:solidFill>
                        <a:latin typeface="Karla" charset="0"/>
                        <a:ea typeface="Karla" charset="0"/>
                      </a:endParaRPr>
                    </a:p>
                  </a:txBody>
                  <a:tcPr/>
                </a:tc>
                <a:extLst>
                  <a:ext uri="{0D108BD9-81ED-4DB2-BD59-A6C34878D82A}">
                    <a16:rowId xmlns:a16="http://schemas.microsoft.com/office/drawing/2014/main" val="3313156119"/>
                  </a:ext>
                </a:extLst>
              </a:tr>
              <a:tr h="776222">
                <a:tc>
                  <a:txBody>
                    <a:bodyPr/>
                    <a:lstStyle/>
                    <a:p>
                      <a:r>
                        <a:rPr lang="en-US" sz="1600" b="0" i="0" u="none" strike="noStrike" cap="none" dirty="0" smtClean="0">
                          <a:solidFill>
                            <a:schemeClr val="accent1">
                              <a:lumMod val="50000"/>
                            </a:schemeClr>
                          </a:solidFill>
                          <a:effectLst/>
                          <a:latin typeface="Karla" charset="0"/>
                          <a:ea typeface="Karla" charset="0"/>
                          <a:cs typeface="+mn-cs"/>
                          <a:sym typeface="Arial"/>
                        </a:rPr>
                        <a:t>P.G.D.M. </a:t>
                      </a:r>
                      <a:r>
                        <a:rPr lang="en-US" sz="1600" b="0" i="0" u="none" strike="noStrike" cap="none" dirty="0" err="1" smtClean="0">
                          <a:solidFill>
                            <a:schemeClr val="accent1">
                              <a:lumMod val="50000"/>
                            </a:schemeClr>
                          </a:solidFill>
                          <a:effectLst/>
                          <a:latin typeface="Karla" charset="0"/>
                          <a:ea typeface="Karla" charset="0"/>
                          <a:cs typeface="+mn-cs"/>
                          <a:sym typeface="Arial"/>
                        </a:rPr>
                        <a:t>Perera</a:t>
                      </a:r>
                      <a:endParaRPr lang="en-US" sz="1600" b="0" dirty="0">
                        <a:solidFill>
                          <a:schemeClr val="accent1">
                            <a:lumMod val="50000"/>
                          </a:schemeClr>
                        </a:solidFill>
                        <a:latin typeface="Karla" charset="0"/>
                        <a:ea typeface="Karla" charset="0"/>
                      </a:endParaRPr>
                    </a:p>
                  </a:txBody>
                  <a:tcPr/>
                </a:tc>
                <a:tc>
                  <a:txBody>
                    <a:bodyPr/>
                    <a:lstStyle/>
                    <a:p>
                      <a:r>
                        <a:rPr lang="en-US" sz="1600" b="0" i="0" u="none" strike="noStrike" cap="none" dirty="0" smtClean="0">
                          <a:solidFill>
                            <a:schemeClr val="accent1">
                              <a:lumMod val="50000"/>
                            </a:schemeClr>
                          </a:solidFill>
                          <a:effectLst/>
                          <a:latin typeface="Karla" charset="0"/>
                          <a:ea typeface="Karla" charset="0"/>
                          <a:cs typeface="+mn-cs"/>
                          <a:sym typeface="Arial"/>
                        </a:rPr>
                        <a:t>Workforce Application</a:t>
                      </a:r>
                      <a:endParaRPr lang="en-US" sz="1600" dirty="0">
                        <a:solidFill>
                          <a:schemeClr val="accent1">
                            <a:lumMod val="50000"/>
                          </a:schemeClr>
                        </a:solidFill>
                        <a:latin typeface="Karla" charset="0"/>
                        <a:ea typeface="Karla" charset="0"/>
                      </a:endParaRPr>
                    </a:p>
                  </a:txBody>
                  <a:tcPr/>
                </a:tc>
                <a:tc>
                  <a:txBody>
                    <a:bodyPr/>
                    <a:lstStyle/>
                    <a:p>
                      <a:r>
                        <a:rPr lang="en-US" sz="1600" dirty="0" smtClean="0">
                          <a:solidFill>
                            <a:schemeClr val="accent1">
                              <a:lumMod val="50000"/>
                            </a:schemeClr>
                          </a:solidFill>
                          <a:latin typeface="Karla" charset="0"/>
                          <a:ea typeface="Karla" charset="0"/>
                        </a:rPr>
                        <a:t>Build an efficient route calculation algorithm.</a:t>
                      </a:r>
                      <a:endParaRPr lang="en-US" sz="1600" dirty="0">
                        <a:solidFill>
                          <a:schemeClr val="accent1">
                            <a:lumMod val="50000"/>
                          </a:schemeClr>
                        </a:solidFill>
                        <a:latin typeface="Karla" charset="0"/>
                        <a:ea typeface="Karla" charset="0"/>
                      </a:endParaRPr>
                    </a:p>
                  </a:txBody>
                  <a:tcPr/>
                </a:tc>
                <a:extLst>
                  <a:ext uri="{0D108BD9-81ED-4DB2-BD59-A6C34878D82A}">
                    <a16:rowId xmlns:a16="http://schemas.microsoft.com/office/drawing/2014/main" val="2750835154"/>
                  </a:ext>
                </a:extLst>
              </a:tr>
              <a:tr h="776222">
                <a:tc>
                  <a:txBody>
                    <a:bodyPr/>
                    <a:lstStyle/>
                    <a:p>
                      <a:r>
                        <a:rPr lang="en-US" sz="1600" b="0" i="0" u="none" strike="noStrike" cap="none" dirty="0" smtClean="0">
                          <a:solidFill>
                            <a:schemeClr val="accent1">
                              <a:lumMod val="50000"/>
                            </a:schemeClr>
                          </a:solidFill>
                          <a:effectLst/>
                          <a:latin typeface="Karla" charset="0"/>
                          <a:ea typeface="Karla" charset="0"/>
                          <a:cs typeface="+mn-cs"/>
                          <a:sym typeface="Arial"/>
                        </a:rPr>
                        <a:t>P.A.V.D.R. </a:t>
                      </a:r>
                      <a:r>
                        <a:rPr lang="en-US" sz="1600" b="0" i="0" u="none" strike="noStrike" cap="none" dirty="0" err="1" smtClean="0">
                          <a:solidFill>
                            <a:schemeClr val="accent1">
                              <a:lumMod val="50000"/>
                            </a:schemeClr>
                          </a:solidFill>
                          <a:effectLst/>
                          <a:latin typeface="Karla" charset="0"/>
                          <a:ea typeface="Karla" charset="0"/>
                          <a:cs typeface="+mn-cs"/>
                          <a:sym typeface="Arial"/>
                        </a:rPr>
                        <a:t>Panangala</a:t>
                      </a:r>
                      <a:endParaRPr lang="en-US" sz="1600" b="0" dirty="0">
                        <a:solidFill>
                          <a:schemeClr val="accent1">
                            <a:lumMod val="50000"/>
                          </a:schemeClr>
                        </a:solidFill>
                        <a:latin typeface="Karla" charset="0"/>
                        <a:ea typeface="Karla" charset="0"/>
                      </a:endParaRPr>
                    </a:p>
                  </a:txBody>
                  <a:tcPr/>
                </a:tc>
                <a:tc>
                  <a:txBody>
                    <a:bodyPr/>
                    <a:lstStyle/>
                    <a:p>
                      <a:r>
                        <a:rPr lang="en-US" sz="1600" b="0" i="0" u="none" strike="noStrike" cap="none" dirty="0" smtClean="0">
                          <a:solidFill>
                            <a:schemeClr val="accent1">
                              <a:lumMod val="50000"/>
                            </a:schemeClr>
                          </a:solidFill>
                          <a:effectLst/>
                          <a:latin typeface="Karla" charset="0"/>
                          <a:ea typeface="Karla" charset="0"/>
                          <a:cs typeface="+mn-cs"/>
                          <a:sym typeface="Arial"/>
                        </a:rPr>
                        <a:t>End User Application &amp;</a:t>
                      </a:r>
                      <a:r>
                        <a:rPr lang="en-US" sz="1600" b="0" i="0" u="none" strike="noStrike" cap="none" baseline="0" dirty="0" smtClean="0">
                          <a:solidFill>
                            <a:schemeClr val="accent1">
                              <a:lumMod val="50000"/>
                            </a:schemeClr>
                          </a:solidFill>
                          <a:effectLst/>
                          <a:latin typeface="Karla" charset="0"/>
                          <a:ea typeface="Karla" charset="0"/>
                          <a:cs typeface="+mn-cs"/>
                          <a:sym typeface="Arial"/>
                        </a:rPr>
                        <a:t> </a:t>
                      </a:r>
                      <a:r>
                        <a:rPr lang="en-US" sz="1600" b="0" i="0" u="none" strike="noStrike" cap="none" dirty="0" smtClean="0">
                          <a:solidFill>
                            <a:schemeClr val="accent1">
                              <a:lumMod val="50000"/>
                            </a:schemeClr>
                          </a:solidFill>
                          <a:effectLst/>
                          <a:latin typeface="Karla" charset="0"/>
                          <a:ea typeface="Karla" charset="0"/>
                          <a:cs typeface="+mn-cs"/>
                          <a:sym typeface="Arial"/>
                        </a:rPr>
                        <a:t>Notification</a:t>
                      </a:r>
                      <a:r>
                        <a:rPr lang="en-US" sz="1600" b="0" i="0" u="none" strike="noStrike" cap="none" dirty="0" smtClean="0">
                          <a:solidFill>
                            <a:schemeClr val="accent1">
                              <a:lumMod val="50000"/>
                            </a:schemeClr>
                          </a:solidFill>
                          <a:effectLst/>
                          <a:latin typeface="Karla" charset="0"/>
                          <a:ea typeface="Karla" charset="0"/>
                          <a:cs typeface="+mn-cs"/>
                          <a:sym typeface="Arial"/>
                        </a:rPr>
                        <a:t>/ Feedback</a:t>
                      </a:r>
                      <a:r>
                        <a:rPr lang="en-US" sz="1600" b="0" i="0" u="none" strike="noStrike" cap="none" dirty="0" smtClean="0">
                          <a:solidFill>
                            <a:schemeClr val="accent1">
                              <a:lumMod val="50000"/>
                            </a:schemeClr>
                          </a:solidFill>
                          <a:effectLst/>
                          <a:latin typeface="Karla" charset="0"/>
                          <a:ea typeface="Karla" charset="0"/>
                          <a:cs typeface="+mn-cs"/>
                          <a:sym typeface="Arial"/>
                        </a:rPr>
                        <a:t>   System </a:t>
                      </a:r>
                      <a:endParaRPr lang="en-US" sz="1600" dirty="0">
                        <a:solidFill>
                          <a:schemeClr val="accent1">
                            <a:lumMod val="50000"/>
                          </a:schemeClr>
                        </a:solidFill>
                        <a:latin typeface="Karla" charset="0"/>
                        <a:ea typeface="Karla" charset="0"/>
                      </a:endParaRPr>
                    </a:p>
                  </a:txBody>
                  <a:tcPr/>
                </a:tc>
                <a:tc>
                  <a:txBody>
                    <a:bodyPr/>
                    <a:lstStyle/>
                    <a:p>
                      <a:r>
                        <a:rPr lang="en-US" sz="1600" dirty="0" smtClean="0">
                          <a:solidFill>
                            <a:schemeClr val="accent1">
                              <a:lumMod val="50000"/>
                            </a:schemeClr>
                          </a:solidFill>
                          <a:latin typeface="Karla" charset="0"/>
                          <a:ea typeface="Karla" charset="0"/>
                        </a:rPr>
                        <a:t>Crowdsourcing.</a:t>
                      </a:r>
                    </a:p>
                    <a:p>
                      <a:r>
                        <a:rPr lang="en-US" sz="1600" dirty="0" smtClean="0">
                          <a:solidFill>
                            <a:schemeClr val="accent1">
                              <a:lumMod val="50000"/>
                            </a:schemeClr>
                          </a:solidFill>
                          <a:latin typeface="Karla" charset="0"/>
                          <a:ea typeface="Karla" charset="0"/>
                        </a:rPr>
                        <a:t>Build an effective communication platform.</a:t>
                      </a:r>
                      <a:endParaRPr lang="en-US" sz="1600" dirty="0">
                        <a:solidFill>
                          <a:schemeClr val="accent1">
                            <a:lumMod val="50000"/>
                          </a:schemeClr>
                        </a:solidFill>
                        <a:latin typeface="Karla" charset="0"/>
                        <a:ea typeface="Karla" charset="0"/>
                      </a:endParaRPr>
                    </a:p>
                  </a:txBody>
                  <a:tcPr/>
                </a:tc>
                <a:extLst>
                  <a:ext uri="{0D108BD9-81ED-4DB2-BD59-A6C34878D82A}">
                    <a16:rowId xmlns:a16="http://schemas.microsoft.com/office/drawing/2014/main" val="1691512323"/>
                  </a:ext>
                </a:extLst>
              </a:tr>
            </a:tbl>
          </a:graphicData>
        </a:graphic>
      </p:graphicFrame>
    </p:spTree>
    <p:extLst>
      <p:ext uri="{BB962C8B-B14F-4D97-AF65-F5344CB8AC3E}">
        <p14:creationId xmlns:p14="http://schemas.microsoft.com/office/powerpoint/2010/main" val="41575873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008" y="297561"/>
            <a:ext cx="2444083" cy="649763"/>
          </a:xfrm>
        </p:spPr>
        <p:txBody>
          <a:bodyPr/>
          <a:lstStyle/>
          <a:p>
            <a:r>
              <a:rPr lang="en-US" dirty="0">
                <a:solidFill>
                  <a:srgbClr val="002060"/>
                </a:solidFill>
              </a:rPr>
              <a:t>Gantt chart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8201" y="0"/>
            <a:ext cx="4288284" cy="5143500"/>
          </a:xfrm>
          <a:prstGeom prst="rect">
            <a:avLst/>
          </a:prstGeom>
        </p:spPr>
      </p:pic>
      <p:sp>
        <p:nvSpPr>
          <p:cNvPr id="5" name="Rectangle 4"/>
          <p:cNvSpPr/>
          <p:nvPr/>
        </p:nvSpPr>
        <p:spPr>
          <a:xfrm>
            <a:off x="6583011" y="869617"/>
            <a:ext cx="284052" cy="400110"/>
          </a:xfrm>
          <a:prstGeom prst="rect">
            <a:avLst/>
          </a:prstGeom>
        </p:spPr>
        <p:txBody>
          <a:bodyPr wrap="none">
            <a:spAutoFit/>
          </a:bodyPr>
          <a:lstStyle/>
          <a:p>
            <a:r>
              <a:rPr lang="en-US" sz="2000" dirty="0" smtClean="0">
                <a:solidFill>
                  <a:srgbClr val="FF0000"/>
                </a:solidFill>
              </a:rPr>
              <a:t>*</a:t>
            </a:r>
            <a:endParaRPr lang="en-US" sz="2000" dirty="0">
              <a:solidFill>
                <a:srgbClr val="FF0000"/>
              </a:solidFill>
            </a:endParaRPr>
          </a:p>
        </p:txBody>
      </p:sp>
      <p:sp>
        <p:nvSpPr>
          <p:cNvPr id="6" name="Rectangle 5"/>
          <p:cNvSpPr/>
          <p:nvPr/>
        </p:nvSpPr>
        <p:spPr>
          <a:xfrm>
            <a:off x="445426" y="4643491"/>
            <a:ext cx="2592376" cy="307777"/>
          </a:xfrm>
          <a:prstGeom prst="rect">
            <a:avLst/>
          </a:prstGeom>
        </p:spPr>
        <p:txBody>
          <a:bodyPr wrap="none">
            <a:spAutoFit/>
          </a:bodyPr>
          <a:lstStyle/>
          <a:p>
            <a:r>
              <a:rPr lang="en-US" dirty="0" smtClean="0">
                <a:solidFill>
                  <a:srgbClr val="FF0000"/>
                </a:solidFill>
              </a:rPr>
              <a:t>* </a:t>
            </a:r>
            <a:r>
              <a:rPr lang="en-US" dirty="0" smtClean="0">
                <a:solidFill>
                  <a:schemeClr val="accent1">
                    <a:lumMod val="50000"/>
                  </a:schemeClr>
                </a:solidFill>
              </a:rPr>
              <a:t>Indicates the current position</a:t>
            </a:r>
            <a:endParaRPr lang="en-US" dirty="0">
              <a:solidFill>
                <a:schemeClr val="accent1">
                  <a:lumMod val="50000"/>
                </a:schemeClr>
              </a:solidFill>
            </a:endParaRPr>
          </a:p>
        </p:txBody>
      </p:sp>
    </p:spTree>
    <p:extLst>
      <p:ext uri="{BB962C8B-B14F-4D97-AF65-F5344CB8AC3E}">
        <p14:creationId xmlns:p14="http://schemas.microsoft.com/office/powerpoint/2010/main" val="19719342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86651" y="398400"/>
            <a:ext cx="1472086" cy="661473"/>
          </a:xfrm>
        </p:spPr>
        <p:txBody>
          <a:bodyPr/>
          <a:lstStyle/>
          <a:p>
            <a:r>
              <a:rPr lang="en-US" dirty="0">
                <a:solidFill>
                  <a:srgbClr val="002060"/>
                </a:solidFill>
              </a:rPr>
              <a:t>Budget</a:t>
            </a:r>
          </a:p>
        </p:txBody>
      </p:sp>
      <p:graphicFrame>
        <p:nvGraphicFramePr>
          <p:cNvPr id="8" name="Table 7"/>
          <p:cNvGraphicFramePr>
            <a:graphicFrameLocks noGrp="1"/>
          </p:cNvGraphicFramePr>
          <p:nvPr>
            <p:extLst>
              <p:ext uri="{D42A27DB-BD31-4B8C-83A1-F6EECF244321}">
                <p14:modId xmlns:p14="http://schemas.microsoft.com/office/powerpoint/2010/main" val="4171116730"/>
              </p:ext>
            </p:extLst>
          </p:nvPr>
        </p:nvGraphicFramePr>
        <p:xfrm>
          <a:off x="526473" y="935182"/>
          <a:ext cx="7568048" cy="4079240"/>
        </p:xfrm>
        <a:graphic>
          <a:graphicData uri="http://schemas.openxmlformats.org/drawingml/2006/table">
            <a:tbl>
              <a:tblPr firstRow="1" bandRow="1">
                <a:tableStyleId>{0505E3EF-67EA-436B-97B2-0124C06EBD24}</a:tableStyleId>
              </a:tblPr>
              <a:tblGrid>
                <a:gridCol w="1892012">
                  <a:extLst>
                    <a:ext uri="{9D8B030D-6E8A-4147-A177-3AD203B41FA5}">
                      <a16:colId xmlns:a16="http://schemas.microsoft.com/office/drawing/2014/main" val="1714673142"/>
                    </a:ext>
                  </a:extLst>
                </a:gridCol>
                <a:gridCol w="1892012">
                  <a:extLst>
                    <a:ext uri="{9D8B030D-6E8A-4147-A177-3AD203B41FA5}">
                      <a16:colId xmlns:a16="http://schemas.microsoft.com/office/drawing/2014/main" val="1590713505"/>
                    </a:ext>
                  </a:extLst>
                </a:gridCol>
                <a:gridCol w="1892012">
                  <a:extLst>
                    <a:ext uri="{9D8B030D-6E8A-4147-A177-3AD203B41FA5}">
                      <a16:colId xmlns:a16="http://schemas.microsoft.com/office/drawing/2014/main" val="2604446077"/>
                    </a:ext>
                  </a:extLst>
                </a:gridCol>
                <a:gridCol w="1892012">
                  <a:extLst>
                    <a:ext uri="{9D8B030D-6E8A-4147-A177-3AD203B41FA5}">
                      <a16:colId xmlns:a16="http://schemas.microsoft.com/office/drawing/2014/main" val="3931788349"/>
                    </a:ext>
                  </a:extLst>
                </a:gridCol>
              </a:tblGrid>
              <a:tr h="370840">
                <a:tc>
                  <a:txBody>
                    <a:bodyPr/>
                    <a:lstStyle/>
                    <a:p>
                      <a:pPr marL="57150" marR="0" algn="ctr" fontAlgn="base">
                        <a:lnSpc>
                          <a:spcPct val="115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Iskoola Pota"/>
                        </a:rPr>
                        <a:t>Description </a:t>
                      </a:r>
                      <a:endParaRPr lang="en-US" sz="1100" dirty="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Iskoola Pota"/>
                        </a:rPr>
                        <a:t>No. Of Items </a:t>
                      </a:r>
                      <a:endParaRPr lang="en-US" sz="1100" dirty="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Iskoola Pota"/>
                        </a:rPr>
                        <a:t>Cost per Item </a:t>
                      </a:r>
                      <a:endParaRPr lang="en-US" sz="110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Iskoola Pota"/>
                        </a:rPr>
                        <a:t>Total </a:t>
                      </a:r>
                      <a:endParaRPr lang="en-US" sz="1100">
                        <a:effectLst/>
                        <a:latin typeface="Calibri" panose="020F0502020204030204" pitchFamily="34" charset="0"/>
                        <a:ea typeface="Calibri" panose="020F0502020204030204" pitchFamily="34" charset="0"/>
                        <a:cs typeface="Iskoola Pota"/>
                      </a:endParaRPr>
                    </a:p>
                  </a:txBody>
                  <a:tcPr marL="9525" marR="9525" marT="9525" marB="9525"/>
                </a:tc>
                <a:extLst>
                  <a:ext uri="{0D108BD9-81ED-4DB2-BD59-A6C34878D82A}">
                    <a16:rowId xmlns:a16="http://schemas.microsoft.com/office/drawing/2014/main" val="2600178688"/>
                  </a:ext>
                </a:extLst>
              </a:tr>
              <a:tr h="370840">
                <a:tc>
                  <a:txBody>
                    <a:bodyPr/>
                    <a:lstStyle/>
                    <a:p>
                      <a:pPr marL="57150" marR="0" algn="ctr" fontAlgn="base">
                        <a:lnSpc>
                          <a:spcPct val="115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Iskoola Pota"/>
                        </a:rPr>
                        <a:t>Garbage Container </a:t>
                      </a:r>
                      <a:endParaRPr lang="en-US" sz="1100" dirty="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Iskoola Pota"/>
                        </a:rPr>
                        <a:t>1 </a:t>
                      </a:r>
                      <a:endParaRPr lang="en-US" sz="110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Iskoola Pota"/>
                        </a:rPr>
                        <a:t>  Rs.2000.00 </a:t>
                      </a:r>
                      <a:endParaRPr lang="en-US" sz="110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Iskoola Pota"/>
                        </a:rPr>
                        <a:t> Rs.2000.00 </a:t>
                      </a:r>
                      <a:endParaRPr lang="en-US" sz="1100">
                        <a:effectLst/>
                        <a:latin typeface="Calibri" panose="020F0502020204030204" pitchFamily="34" charset="0"/>
                        <a:ea typeface="Calibri" panose="020F0502020204030204" pitchFamily="34" charset="0"/>
                        <a:cs typeface="Iskoola Pota"/>
                      </a:endParaRPr>
                    </a:p>
                  </a:txBody>
                  <a:tcPr marL="9525" marR="9525" marT="9525" marB="9525"/>
                </a:tc>
                <a:extLst>
                  <a:ext uri="{0D108BD9-81ED-4DB2-BD59-A6C34878D82A}">
                    <a16:rowId xmlns:a16="http://schemas.microsoft.com/office/drawing/2014/main" val="1792109389"/>
                  </a:ext>
                </a:extLst>
              </a:tr>
              <a:tr h="370840">
                <a:tc>
                  <a:txBody>
                    <a:bodyPr/>
                    <a:lstStyle/>
                    <a:p>
                      <a:pPr marL="57150" marR="0" algn="ctr" fontAlgn="base">
                        <a:lnSpc>
                          <a:spcPct val="115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Iskoola Pota"/>
                        </a:rPr>
                        <a:t>Raspberry pi zero </a:t>
                      </a:r>
                      <a:endParaRPr lang="en-US" sz="1100" dirty="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Iskoola Pota"/>
                        </a:rPr>
                        <a:t>1 </a:t>
                      </a:r>
                      <a:endParaRPr lang="en-US" sz="1100" dirty="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Iskoola Pota"/>
                        </a:rPr>
                        <a:t>Rs.500.00 </a:t>
                      </a:r>
                      <a:endParaRPr lang="en-US" sz="110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Iskoola Pota"/>
                        </a:rPr>
                        <a:t>Rs.500.00 </a:t>
                      </a:r>
                      <a:endParaRPr lang="en-US" sz="1100">
                        <a:effectLst/>
                        <a:latin typeface="Calibri" panose="020F0502020204030204" pitchFamily="34" charset="0"/>
                        <a:ea typeface="Calibri" panose="020F0502020204030204" pitchFamily="34" charset="0"/>
                        <a:cs typeface="Iskoola Pota"/>
                      </a:endParaRPr>
                    </a:p>
                  </a:txBody>
                  <a:tcPr marL="9525" marR="9525" marT="9525" marB="9525"/>
                </a:tc>
                <a:extLst>
                  <a:ext uri="{0D108BD9-81ED-4DB2-BD59-A6C34878D82A}">
                    <a16:rowId xmlns:a16="http://schemas.microsoft.com/office/drawing/2014/main" val="764195972"/>
                  </a:ext>
                </a:extLst>
              </a:tr>
              <a:tr h="370840">
                <a:tc>
                  <a:txBody>
                    <a:bodyPr/>
                    <a:lstStyle/>
                    <a:p>
                      <a:pPr marL="57150" marR="0" algn="ctr" fontAlgn="base">
                        <a:lnSpc>
                          <a:spcPct val="115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Iskoola Pota"/>
                        </a:rPr>
                        <a:t>Motion Sensor </a:t>
                      </a:r>
                      <a:endParaRPr lang="en-US" sz="110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Iskoola Pota"/>
                        </a:rPr>
                        <a:t>2 </a:t>
                      </a:r>
                      <a:endParaRPr lang="en-US" sz="1100" dirty="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Iskoola Pota"/>
                        </a:rPr>
                        <a:t>Rs.250.00 </a:t>
                      </a:r>
                      <a:endParaRPr lang="en-US" sz="110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Iskoola Pota"/>
                        </a:rPr>
                        <a:t>Rs.500.00 </a:t>
                      </a:r>
                      <a:endParaRPr lang="en-US" sz="1100">
                        <a:effectLst/>
                        <a:latin typeface="Calibri" panose="020F0502020204030204" pitchFamily="34" charset="0"/>
                        <a:ea typeface="Calibri" panose="020F0502020204030204" pitchFamily="34" charset="0"/>
                        <a:cs typeface="Iskoola Pota"/>
                      </a:endParaRPr>
                    </a:p>
                  </a:txBody>
                  <a:tcPr marL="9525" marR="9525" marT="9525" marB="9525"/>
                </a:tc>
                <a:extLst>
                  <a:ext uri="{0D108BD9-81ED-4DB2-BD59-A6C34878D82A}">
                    <a16:rowId xmlns:a16="http://schemas.microsoft.com/office/drawing/2014/main" val="332086312"/>
                  </a:ext>
                </a:extLst>
              </a:tr>
              <a:tr h="370840">
                <a:tc>
                  <a:txBody>
                    <a:bodyPr/>
                    <a:lstStyle/>
                    <a:p>
                      <a:pPr marL="57150" marR="0" algn="ctr" fontAlgn="base">
                        <a:lnSpc>
                          <a:spcPct val="115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Iskoola Pota"/>
                        </a:rPr>
                        <a:t>Infrared Sensor </a:t>
                      </a:r>
                      <a:endParaRPr lang="en-US" sz="110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Iskoola Pota"/>
                        </a:rPr>
                        <a:t>4 </a:t>
                      </a:r>
                      <a:endParaRPr lang="en-US" sz="110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Iskoola Pota"/>
                        </a:rPr>
                        <a:t>Rs.180.00 </a:t>
                      </a:r>
                      <a:endParaRPr lang="en-US" sz="1100" dirty="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Iskoola Pota"/>
                        </a:rPr>
                        <a:t>Rs.720.00 </a:t>
                      </a:r>
                      <a:endParaRPr lang="en-US" sz="1100" dirty="0">
                        <a:effectLst/>
                        <a:latin typeface="Calibri" panose="020F0502020204030204" pitchFamily="34" charset="0"/>
                        <a:ea typeface="Calibri" panose="020F0502020204030204" pitchFamily="34" charset="0"/>
                        <a:cs typeface="Iskoola Pota"/>
                      </a:endParaRPr>
                    </a:p>
                  </a:txBody>
                  <a:tcPr marL="9525" marR="9525" marT="9525" marB="9525"/>
                </a:tc>
                <a:extLst>
                  <a:ext uri="{0D108BD9-81ED-4DB2-BD59-A6C34878D82A}">
                    <a16:rowId xmlns:a16="http://schemas.microsoft.com/office/drawing/2014/main" val="1378937112"/>
                  </a:ext>
                </a:extLst>
              </a:tr>
              <a:tr h="370840">
                <a:tc>
                  <a:txBody>
                    <a:bodyPr/>
                    <a:lstStyle/>
                    <a:p>
                      <a:pPr marL="57150" marR="0" algn="ctr" fontAlgn="base">
                        <a:lnSpc>
                          <a:spcPct val="115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Iskoola Pota"/>
                        </a:rPr>
                        <a:t>Server(VPS) </a:t>
                      </a:r>
                      <a:endParaRPr lang="en-US" sz="110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Iskoola Pota"/>
                        </a:rPr>
                        <a:t>1 </a:t>
                      </a:r>
                      <a:endParaRPr lang="en-US" sz="110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Iskoola Pota"/>
                        </a:rPr>
                        <a:t>Rs.600.00 </a:t>
                      </a:r>
                      <a:endParaRPr lang="en-US" sz="1100" dirty="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Iskoola Pota"/>
                        </a:rPr>
                        <a:t>Rs.600.00 </a:t>
                      </a:r>
                      <a:endParaRPr lang="en-US" sz="1100">
                        <a:effectLst/>
                        <a:latin typeface="Calibri" panose="020F0502020204030204" pitchFamily="34" charset="0"/>
                        <a:ea typeface="Calibri" panose="020F0502020204030204" pitchFamily="34" charset="0"/>
                        <a:cs typeface="Iskoola Pota"/>
                      </a:endParaRPr>
                    </a:p>
                  </a:txBody>
                  <a:tcPr marL="9525" marR="9525" marT="9525" marB="9525"/>
                </a:tc>
                <a:extLst>
                  <a:ext uri="{0D108BD9-81ED-4DB2-BD59-A6C34878D82A}">
                    <a16:rowId xmlns:a16="http://schemas.microsoft.com/office/drawing/2014/main" val="1123759884"/>
                  </a:ext>
                </a:extLst>
              </a:tr>
              <a:tr h="370840">
                <a:tc>
                  <a:txBody>
                    <a:bodyPr/>
                    <a:lstStyle/>
                    <a:p>
                      <a:pPr marL="57150" marR="0" algn="ctr" fontAlgn="base">
                        <a:lnSpc>
                          <a:spcPct val="115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Iskoola Pota"/>
                        </a:rPr>
                        <a:t>Servo motor </a:t>
                      </a:r>
                      <a:endParaRPr lang="en-US" sz="110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Iskoola Pota"/>
                        </a:rPr>
                        <a:t>1 </a:t>
                      </a:r>
                      <a:endParaRPr lang="en-US" sz="110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Iskoola Pota"/>
                        </a:rPr>
                        <a:t>Rs.350.00 </a:t>
                      </a:r>
                      <a:endParaRPr lang="en-US" sz="1100" dirty="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Iskoola Pota"/>
                        </a:rPr>
                        <a:t>Rs.350.00 </a:t>
                      </a:r>
                      <a:endParaRPr lang="en-US" sz="1100" dirty="0">
                        <a:effectLst/>
                        <a:latin typeface="Calibri" panose="020F0502020204030204" pitchFamily="34" charset="0"/>
                        <a:ea typeface="Calibri" panose="020F0502020204030204" pitchFamily="34" charset="0"/>
                        <a:cs typeface="Iskoola Pota"/>
                      </a:endParaRPr>
                    </a:p>
                  </a:txBody>
                  <a:tcPr marL="9525" marR="9525" marT="9525" marB="9525"/>
                </a:tc>
                <a:extLst>
                  <a:ext uri="{0D108BD9-81ED-4DB2-BD59-A6C34878D82A}">
                    <a16:rowId xmlns:a16="http://schemas.microsoft.com/office/drawing/2014/main" val="2659076084"/>
                  </a:ext>
                </a:extLst>
              </a:tr>
              <a:tr h="370840">
                <a:tc>
                  <a:txBody>
                    <a:bodyPr/>
                    <a:lstStyle/>
                    <a:p>
                      <a:pPr marL="57150" marR="0" algn="ctr" fontAlgn="base">
                        <a:lnSpc>
                          <a:spcPct val="115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Iskoola Pota"/>
                        </a:rPr>
                        <a:t>Wi-Fi Module </a:t>
                      </a:r>
                      <a:endParaRPr lang="en-US" sz="110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Iskoola Pota"/>
                        </a:rPr>
                        <a:t>1 </a:t>
                      </a:r>
                      <a:endParaRPr lang="en-US" sz="1100" dirty="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Iskoola Pota"/>
                        </a:rPr>
                        <a:t>Rs.270.00 </a:t>
                      </a:r>
                      <a:endParaRPr lang="en-US" sz="1100" dirty="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pPr marL="57150" marR="0" algn="ctr" fontAlgn="base">
                        <a:lnSpc>
                          <a:spcPct val="115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Iskoola Pota"/>
                        </a:rPr>
                        <a:t>Rs.270.00 </a:t>
                      </a:r>
                      <a:endParaRPr lang="en-US" sz="1100" dirty="0">
                        <a:effectLst/>
                        <a:latin typeface="Calibri" panose="020F0502020204030204" pitchFamily="34" charset="0"/>
                        <a:ea typeface="Calibri" panose="020F0502020204030204" pitchFamily="34" charset="0"/>
                        <a:cs typeface="Iskoola Pota"/>
                      </a:endParaRPr>
                    </a:p>
                  </a:txBody>
                  <a:tcPr marL="9525" marR="9525" marT="9525" marB="9525"/>
                </a:tc>
                <a:extLst>
                  <a:ext uri="{0D108BD9-81ED-4DB2-BD59-A6C34878D82A}">
                    <a16:rowId xmlns:a16="http://schemas.microsoft.com/office/drawing/2014/main" val="3760689203"/>
                  </a:ext>
                </a:extLst>
              </a:tr>
              <a:tr h="370840">
                <a:tc>
                  <a:txBody>
                    <a:bodyPr/>
                    <a:lstStyle/>
                    <a:p>
                      <a:pPr marL="57150" marR="0" algn="ctr" fontAlgn="base">
                        <a:lnSpc>
                          <a:spcPct val="115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Iskoola Pota"/>
                        </a:rPr>
                        <a:t>Sub total  </a:t>
                      </a:r>
                      <a:endParaRPr lang="en-US" sz="110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endParaRPr lang="en-US" sz="1800" dirty="0"/>
                    </a:p>
                  </a:txBody>
                  <a:tcPr/>
                </a:tc>
                <a:tc>
                  <a:txBody>
                    <a:bodyPr/>
                    <a:lstStyle/>
                    <a:p>
                      <a:endParaRPr lang="en-US" sz="1800" dirty="0"/>
                    </a:p>
                  </a:txBody>
                  <a:tcPr/>
                </a:tc>
                <a:tc>
                  <a:txBody>
                    <a:bodyPr/>
                    <a:lstStyle/>
                    <a:p>
                      <a:pPr marL="0" marR="0" fontAlgn="base">
                        <a:lnSpc>
                          <a:spcPct val="115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Iskoola Pota"/>
                        </a:rPr>
                        <a:t>                 Rs.4940.00 </a:t>
                      </a:r>
                      <a:endParaRPr lang="en-US" sz="1100" dirty="0">
                        <a:effectLst/>
                        <a:latin typeface="Calibri" panose="020F0502020204030204" pitchFamily="34" charset="0"/>
                        <a:ea typeface="Calibri" panose="020F0502020204030204" pitchFamily="34" charset="0"/>
                        <a:cs typeface="Iskoola Pota"/>
                      </a:endParaRPr>
                    </a:p>
                  </a:txBody>
                  <a:tcPr marL="9525" marR="9525" marT="9525" marB="9525"/>
                </a:tc>
                <a:extLst>
                  <a:ext uri="{0D108BD9-81ED-4DB2-BD59-A6C34878D82A}">
                    <a16:rowId xmlns:a16="http://schemas.microsoft.com/office/drawing/2014/main" val="1568045519"/>
                  </a:ext>
                </a:extLst>
              </a:tr>
              <a:tr h="370840">
                <a:tc>
                  <a:txBody>
                    <a:bodyPr/>
                    <a:lstStyle/>
                    <a:p>
                      <a:pPr marL="57150" marR="0" algn="ctr" fontAlgn="base">
                        <a:lnSpc>
                          <a:spcPct val="115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Iskoola Pota"/>
                        </a:rPr>
                        <a:t>Additional Expenses </a:t>
                      </a:r>
                      <a:endParaRPr lang="en-US" sz="1100" dirty="0">
                        <a:effectLst/>
                        <a:latin typeface="Calibri" panose="020F0502020204030204" pitchFamily="34" charset="0"/>
                        <a:ea typeface="Calibri" panose="020F0502020204030204" pitchFamily="34" charset="0"/>
                        <a:cs typeface="Iskoola Pota"/>
                      </a:endParaRPr>
                    </a:p>
                  </a:txBody>
                  <a:tcPr marL="9525" marR="9525" marT="9525" marB="9525"/>
                </a:tc>
                <a:tc>
                  <a:txBody>
                    <a:bodyPr/>
                    <a:lstStyle/>
                    <a:p>
                      <a:endParaRPr lang="en-US" sz="1800" dirty="0"/>
                    </a:p>
                  </a:txBody>
                  <a:tcPr/>
                </a:tc>
                <a:tc>
                  <a:txBody>
                    <a:bodyPr/>
                    <a:lstStyle/>
                    <a:p>
                      <a:endParaRPr lang="en-US" sz="1800" dirty="0"/>
                    </a:p>
                  </a:txBody>
                  <a:tcPr/>
                </a:tc>
                <a:tc>
                  <a:txBody>
                    <a:bodyPr/>
                    <a:lstStyle/>
                    <a:p>
                      <a:pPr marL="57150" marR="0" algn="ctr" fontAlgn="base">
                        <a:lnSpc>
                          <a:spcPct val="115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Iskoola Pota"/>
                        </a:rPr>
                        <a:t>   Rs.2000.00 </a:t>
                      </a:r>
                      <a:endParaRPr lang="en-US" sz="1100" dirty="0">
                        <a:effectLst/>
                        <a:latin typeface="Calibri" panose="020F0502020204030204" pitchFamily="34" charset="0"/>
                        <a:ea typeface="Calibri" panose="020F0502020204030204" pitchFamily="34" charset="0"/>
                        <a:cs typeface="Iskoola Pota"/>
                      </a:endParaRPr>
                    </a:p>
                  </a:txBody>
                  <a:tcPr marL="9525" marR="9525" marT="9525" marB="9525"/>
                </a:tc>
                <a:extLst>
                  <a:ext uri="{0D108BD9-81ED-4DB2-BD59-A6C34878D82A}">
                    <a16:rowId xmlns:a16="http://schemas.microsoft.com/office/drawing/2014/main" val="2909849474"/>
                  </a:ext>
                </a:extLst>
              </a:tr>
              <a:tr h="370840">
                <a:tc>
                  <a:txBody>
                    <a:bodyPr/>
                    <a:lstStyle/>
                    <a:p>
                      <a:pPr marL="57150" marR="0" algn="ctr" fontAlgn="base">
                        <a:lnSpc>
                          <a:spcPct val="115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Iskoola Pota"/>
                        </a:rPr>
                        <a:t>Grand Total </a:t>
                      </a:r>
                      <a:endParaRPr lang="en-US" sz="1100" dirty="0">
                        <a:effectLst/>
                        <a:latin typeface="Calibri" panose="020F0502020204030204" pitchFamily="34" charset="0"/>
                        <a:ea typeface="Calibri" panose="020F0502020204030204" pitchFamily="34" charset="0"/>
                        <a:cs typeface="Iskoola Pota"/>
                      </a:endParaRPr>
                    </a:p>
                  </a:txBody>
                  <a:tcPr marL="9525" marR="9525" marT="9525" marB="9525">
                    <a:solidFill>
                      <a:schemeClr val="accent4">
                        <a:lumMod val="75000"/>
                      </a:schemeClr>
                    </a:solidFill>
                  </a:tcPr>
                </a:tc>
                <a:tc>
                  <a:txBody>
                    <a:bodyPr/>
                    <a:lstStyle/>
                    <a:p>
                      <a:pPr marL="57150" marR="0" algn="ctr" fontAlgn="base">
                        <a:lnSpc>
                          <a:spcPct val="115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Iskoola Pota"/>
                        </a:rPr>
                        <a:t>  </a:t>
                      </a:r>
                      <a:endParaRPr lang="en-US" sz="1100" dirty="0">
                        <a:effectLst/>
                        <a:latin typeface="Calibri" panose="020F0502020204030204" pitchFamily="34" charset="0"/>
                        <a:ea typeface="Calibri" panose="020F0502020204030204" pitchFamily="34" charset="0"/>
                        <a:cs typeface="Iskoola Pota"/>
                      </a:endParaRPr>
                    </a:p>
                  </a:txBody>
                  <a:tcPr marL="9525" marR="9525" marT="9525" marB="9525">
                    <a:solidFill>
                      <a:schemeClr val="accent4">
                        <a:lumMod val="75000"/>
                      </a:schemeClr>
                    </a:solidFill>
                  </a:tcPr>
                </a:tc>
                <a:tc>
                  <a:txBody>
                    <a:bodyPr/>
                    <a:lstStyle/>
                    <a:p>
                      <a:pPr marL="0" marR="0" fontAlgn="base">
                        <a:lnSpc>
                          <a:spcPct val="115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Iskoola Pota"/>
                        </a:rPr>
                        <a:t> </a:t>
                      </a:r>
                      <a:endParaRPr lang="en-US" sz="1100" dirty="0">
                        <a:effectLst/>
                        <a:latin typeface="Calibri" panose="020F0502020204030204" pitchFamily="34" charset="0"/>
                        <a:ea typeface="Calibri" panose="020F0502020204030204" pitchFamily="34" charset="0"/>
                        <a:cs typeface="Iskoola Pota"/>
                      </a:endParaRPr>
                    </a:p>
                  </a:txBody>
                  <a:tcPr marL="9525" marR="9525" marT="9525" marB="9525">
                    <a:solidFill>
                      <a:schemeClr val="accent4">
                        <a:lumMod val="75000"/>
                      </a:schemeClr>
                    </a:solidFill>
                  </a:tcPr>
                </a:tc>
                <a:tc>
                  <a:txBody>
                    <a:bodyPr/>
                    <a:lstStyle/>
                    <a:p>
                      <a:pPr marL="57150" marR="0" algn="ctr" fontAlgn="base">
                        <a:lnSpc>
                          <a:spcPct val="115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Iskoola Pota"/>
                        </a:rPr>
                        <a:t>    Rs.6940.00 </a:t>
                      </a:r>
                      <a:endParaRPr lang="en-US" sz="1100" dirty="0">
                        <a:effectLst/>
                        <a:latin typeface="Calibri" panose="020F0502020204030204" pitchFamily="34" charset="0"/>
                        <a:ea typeface="Calibri" panose="020F0502020204030204" pitchFamily="34" charset="0"/>
                        <a:cs typeface="Iskoola Pota"/>
                      </a:endParaRPr>
                    </a:p>
                  </a:txBody>
                  <a:tcPr marL="9525" marR="9525" marT="9525" marB="9525">
                    <a:solidFill>
                      <a:schemeClr val="accent4">
                        <a:lumMod val="75000"/>
                      </a:schemeClr>
                    </a:solidFill>
                  </a:tcPr>
                </a:tc>
                <a:extLst>
                  <a:ext uri="{0D108BD9-81ED-4DB2-BD59-A6C34878D82A}">
                    <a16:rowId xmlns:a16="http://schemas.microsoft.com/office/drawing/2014/main" val="1195973568"/>
                  </a:ext>
                </a:extLst>
              </a:tr>
            </a:tbl>
          </a:graphicData>
        </a:graphic>
      </p:graphicFrame>
    </p:spTree>
    <p:extLst>
      <p:ext uri="{BB962C8B-B14F-4D97-AF65-F5344CB8AC3E}">
        <p14:creationId xmlns:p14="http://schemas.microsoft.com/office/powerpoint/2010/main" val="1072933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581025" y="190500"/>
            <a:ext cx="7370699" cy="857400"/>
          </a:xfrm>
          <a:prstGeom prst="rect">
            <a:avLst/>
          </a:prstGeom>
        </p:spPr>
        <p:txBody>
          <a:bodyPr lIns="91425" tIns="91425" rIns="91425" bIns="91425" anchor="t" anchorCtr="0">
            <a:noAutofit/>
          </a:bodyPr>
          <a:lstStyle/>
          <a:p>
            <a:pPr lvl="0" rtl="0">
              <a:spcBef>
                <a:spcPts val="0"/>
              </a:spcBef>
              <a:buNone/>
            </a:pPr>
            <a:r>
              <a:rPr lang="en" dirty="0">
                <a:solidFill>
                  <a:srgbClr val="002060"/>
                </a:solidFill>
              </a:rPr>
              <a:t>Testing and Evaluvation </a:t>
            </a:r>
          </a:p>
        </p:txBody>
      </p:sp>
      <p:sp>
        <p:nvSpPr>
          <p:cNvPr id="5" name="Text Placeholder 4"/>
          <p:cNvSpPr>
            <a:spLocks noGrp="1"/>
          </p:cNvSpPr>
          <p:nvPr>
            <p:ph type="body" idx="1"/>
          </p:nvPr>
        </p:nvSpPr>
        <p:spPr>
          <a:xfrm>
            <a:off x="581025" y="1922105"/>
            <a:ext cx="7840663" cy="3070662"/>
          </a:xfrm>
          <a:ln>
            <a:solidFill>
              <a:srgbClr val="92D050"/>
            </a:solidFill>
          </a:ln>
        </p:spPr>
        <p:txBody>
          <a:bodyPr/>
          <a:lstStyle/>
          <a:p>
            <a:pPr marL="342900" indent="-342900">
              <a:buFont typeface="Wingdings" panose="05000000000000000000" pitchFamily="2" charset="2"/>
              <a:buChar char="v"/>
            </a:pPr>
            <a:r>
              <a:rPr lang="en-US" sz="1600" dirty="0">
                <a:solidFill>
                  <a:schemeClr val="accent1">
                    <a:lumMod val="50000"/>
                  </a:schemeClr>
                </a:solidFill>
                <a:latin typeface="Karla" panose="020B0604020202020204" charset="0"/>
                <a:ea typeface="Karla" panose="020B0604020202020204" charset="0"/>
                <a:cs typeface="Times New Roman" panose="02020603050405020304" pitchFamily="18" charset="0"/>
              </a:rPr>
              <a:t>The proposed system has to follow a set of testing phases to check the quality of the system.</a:t>
            </a:r>
          </a:p>
          <a:p>
            <a:pPr marL="342900" indent="-342900">
              <a:buFont typeface="Wingdings" panose="05000000000000000000" pitchFamily="2" charset="2"/>
              <a:buChar char="v"/>
            </a:pPr>
            <a:r>
              <a:rPr lang="en-US" sz="1600" dirty="0">
                <a:solidFill>
                  <a:schemeClr val="accent1">
                    <a:lumMod val="50000"/>
                  </a:schemeClr>
                </a:solidFill>
                <a:latin typeface="Karla" panose="020B0604020202020204" charset="0"/>
                <a:ea typeface="Karla" panose="020B0604020202020204" charset="0"/>
                <a:cs typeface="Times New Roman" panose="02020603050405020304" pitchFamily="18" charset="0"/>
              </a:rPr>
              <a:t>This will help to evaluate the system of various aspects:</a:t>
            </a:r>
          </a:p>
          <a:p>
            <a:pPr marL="1257300" lvl="2" indent="-342900">
              <a:buFont typeface="Wingdings" panose="05000000000000000000" pitchFamily="2" charset="2"/>
              <a:buChar char="Ø"/>
            </a:pPr>
            <a:r>
              <a:rPr lang="en-US" sz="1600" dirty="0">
                <a:solidFill>
                  <a:schemeClr val="accent1">
                    <a:lumMod val="50000"/>
                  </a:schemeClr>
                </a:solidFill>
                <a:latin typeface="Karla" panose="020B0604020202020204" charset="0"/>
                <a:ea typeface="Karla" panose="020B0604020202020204" charset="0"/>
                <a:cs typeface="Times New Roman" panose="02020603050405020304" pitchFamily="18" charset="0"/>
              </a:rPr>
              <a:t>Accuracy</a:t>
            </a:r>
          </a:p>
          <a:p>
            <a:pPr marL="1257300" lvl="2" indent="-342900">
              <a:buFont typeface="Wingdings" panose="05000000000000000000" pitchFamily="2" charset="2"/>
              <a:buChar char="Ø"/>
            </a:pPr>
            <a:r>
              <a:rPr lang="en-US" sz="1600" dirty="0">
                <a:solidFill>
                  <a:schemeClr val="accent1">
                    <a:lumMod val="50000"/>
                  </a:schemeClr>
                </a:solidFill>
                <a:latin typeface="Karla" panose="020B0604020202020204" charset="0"/>
                <a:ea typeface="Karla" panose="020B0604020202020204" charset="0"/>
                <a:cs typeface="Times New Roman" panose="02020603050405020304" pitchFamily="18" charset="0"/>
              </a:rPr>
              <a:t> Efficiency</a:t>
            </a:r>
          </a:p>
          <a:p>
            <a:pPr marL="1257300" lvl="2" indent="-342900">
              <a:buFont typeface="Wingdings" panose="05000000000000000000" pitchFamily="2" charset="2"/>
              <a:buChar char="Ø"/>
            </a:pPr>
            <a:r>
              <a:rPr lang="en-US" sz="1600" dirty="0">
                <a:solidFill>
                  <a:schemeClr val="accent1">
                    <a:lumMod val="50000"/>
                  </a:schemeClr>
                </a:solidFill>
                <a:latin typeface="Karla" panose="020B0604020202020204" charset="0"/>
                <a:ea typeface="Karla" panose="020B0604020202020204" charset="0"/>
                <a:cs typeface="Times New Roman" panose="02020603050405020304" pitchFamily="18" charset="0"/>
              </a:rPr>
              <a:t>User friendliness</a:t>
            </a:r>
          </a:p>
          <a:p>
            <a:pPr marL="342900" indent="-342900">
              <a:buFont typeface="Wingdings" panose="05000000000000000000" pitchFamily="2" charset="2"/>
              <a:buChar char="v"/>
            </a:pPr>
            <a:r>
              <a:rPr lang="en-US" sz="1600" dirty="0">
                <a:solidFill>
                  <a:schemeClr val="accent1">
                    <a:lumMod val="50000"/>
                  </a:schemeClr>
                </a:solidFill>
                <a:latin typeface="Karla" panose="020B0604020202020204" charset="0"/>
                <a:ea typeface="Karla" panose="020B0604020202020204" charset="0"/>
                <a:cs typeface="Times New Roman" panose="02020603050405020304" pitchFamily="18" charset="0"/>
              </a:rPr>
              <a:t>During the initial stages in the testing phase each and every group member carries out an individual testing on each single task completed.</a:t>
            </a:r>
          </a:p>
          <a:p>
            <a:pPr marL="342900" indent="-342900">
              <a:buFont typeface="Wingdings" panose="05000000000000000000" pitchFamily="2" charset="2"/>
              <a:buChar char="v"/>
            </a:pPr>
            <a:r>
              <a:rPr lang="en-US" sz="1600" dirty="0">
                <a:solidFill>
                  <a:schemeClr val="accent1">
                    <a:lumMod val="50000"/>
                  </a:schemeClr>
                </a:solidFill>
                <a:latin typeface="Karla" panose="020B0604020202020204" charset="0"/>
                <a:ea typeface="Karla" panose="020B0604020202020204" charset="0"/>
                <a:cs typeface="Times New Roman" panose="02020603050405020304" pitchFamily="18" charset="0"/>
              </a:rPr>
              <a:t>After each successful completion on the unit testing on each task, each and every component is integrated.</a:t>
            </a:r>
          </a:p>
          <a:p>
            <a:pPr marL="342900" indent="-342900">
              <a:buFont typeface="Wingdings" panose="05000000000000000000" pitchFamily="2" charset="2"/>
              <a:buChar char="v"/>
            </a:pPr>
            <a:r>
              <a:rPr lang="en-US" sz="1600" dirty="0">
                <a:solidFill>
                  <a:schemeClr val="accent1">
                    <a:lumMod val="50000"/>
                  </a:schemeClr>
                </a:solidFill>
                <a:latin typeface="Karla" panose="020B0604020202020204" charset="0"/>
                <a:ea typeface="Karla" panose="020B0604020202020204" charset="0"/>
                <a:cs typeface="Times New Roman" panose="02020603050405020304" pitchFamily="18" charset="0"/>
              </a:rPr>
              <a:t>Then an integration testing is performed, which will ultimately eliminate the integrated errors.</a:t>
            </a:r>
          </a:p>
          <a:p>
            <a:pPr>
              <a:buNone/>
            </a:pPr>
            <a:endParaRPr lang="en-US" sz="1600" dirty="0"/>
          </a:p>
        </p:txBody>
      </p:sp>
      <p:sp>
        <p:nvSpPr>
          <p:cNvPr id="222" name="Shape 222"/>
          <p:cNvSpPr/>
          <p:nvPr/>
        </p:nvSpPr>
        <p:spPr>
          <a:xfrm>
            <a:off x="5729079" y="695183"/>
            <a:ext cx="2773715" cy="1273459"/>
          </a:xfrm>
          <a:prstGeom prst="homePlate">
            <a:avLst>
              <a:gd name="adj" fmla="val 211909"/>
            </a:avLst>
          </a:prstGeom>
          <a:solidFill>
            <a:srgbClr val="004C52"/>
          </a:solidFill>
          <a:ln>
            <a:noFill/>
          </a:ln>
        </p:spPr>
        <p:txBody>
          <a:bodyPr lIns="91425" tIns="91425" rIns="91425" bIns="91425" anchor="ctr" anchorCtr="0">
            <a:noAutofit/>
          </a:bodyPr>
          <a:lstStyle/>
          <a:p>
            <a:pPr lvl="0" algn="r" rtl="0">
              <a:spcBef>
                <a:spcPts val="0"/>
              </a:spcBef>
              <a:buNone/>
            </a:pPr>
            <a:r>
              <a:rPr lang="en" b="1" dirty="0">
                <a:solidFill>
                  <a:schemeClr val="accent3">
                    <a:lumMod val="60000"/>
                    <a:lumOff val="40000"/>
                  </a:schemeClr>
                </a:solidFill>
                <a:latin typeface="Karla"/>
                <a:ea typeface="Karla"/>
                <a:cs typeface="Karla"/>
                <a:sym typeface="Karla"/>
              </a:rPr>
              <a:t>I</a:t>
            </a:r>
            <a:r>
              <a:rPr lang="en" b="1" dirty="0">
                <a:solidFill>
                  <a:srgbClr val="BBD188"/>
                </a:solidFill>
                <a:latin typeface="Karla"/>
                <a:ea typeface="Karla"/>
                <a:cs typeface="Karla"/>
                <a:sym typeface="Karla"/>
              </a:rPr>
              <a:t>mplementing</a:t>
            </a:r>
          </a:p>
        </p:txBody>
      </p:sp>
      <p:sp>
        <p:nvSpPr>
          <p:cNvPr id="223" name="Shape 223"/>
          <p:cNvSpPr/>
          <p:nvPr/>
        </p:nvSpPr>
        <p:spPr>
          <a:xfrm>
            <a:off x="3097357" y="833465"/>
            <a:ext cx="2566987" cy="1240748"/>
          </a:xfrm>
          <a:prstGeom prst="homePlate">
            <a:avLst>
              <a:gd name="adj" fmla="val 211909"/>
            </a:avLst>
          </a:prstGeom>
          <a:solidFill>
            <a:srgbClr val="00AE9D">
              <a:alpha val="83460"/>
            </a:srgbClr>
          </a:solidFill>
          <a:ln>
            <a:noFill/>
          </a:ln>
        </p:spPr>
        <p:txBody>
          <a:bodyPr lIns="91425" tIns="91425" rIns="91425" bIns="91425" anchor="ctr" anchorCtr="0">
            <a:noAutofit/>
          </a:bodyPr>
          <a:lstStyle/>
          <a:p>
            <a:pPr lvl="0" algn="r" rtl="0">
              <a:spcBef>
                <a:spcPts val="0"/>
              </a:spcBef>
              <a:buNone/>
            </a:pPr>
            <a:r>
              <a:rPr lang="en" b="1" dirty="0">
                <a:solidFill>
                  <a:srgbClr val="004C52"/>
                </a:solidFill>
                <a:latin typeface="Karla"/>
                <a:ea typeface="Karla"/>
                <a:cs typeface="Karla"/>
                <a:sym typeface="Karla"/>
              </a:rPr>
              <a:t>Testing</a:t>
            </a:r>
            <a:endParaRPr lang="en" b="1">
              <a:solidFill>
                <a:srgbClr val="004C52"/>
              </a:solidFill>
              <a:latin typeface="Karla"/>
              <a:ea typeface="Karla"/>
              <a:cs typeface="Karla"/>
              <a:sym typeface="Karla"/>
            </a:endParaRPr>
          </a:p>
        </p:txBody>
      </p:sp>
      <p:sp>
        <p:nvSpPr>
          <p:cNvPr id="224" name="Shape 224"/>
          <p:cNvSpPr/>
          <p:nvPr/>
        </p:nvSpPr>
        <p:spPr>
          <a:xfrm>
            <a:off x="258907" y="787593"/>
            <a:ext cx="2838450" cy="1088640"/>
          </a:xfrm>
          <a:prstGeom prst="homePlate">
            <a:avLst>
              <a:gd name="adj" fmla="val 211909"/>
            </a:avLst>
          </a:prstGeom>
          <a:solidFill>
            <a:srgbClr val="ABE33F">
              <a:alpha val="81150"/>
            </a:srgbClr>
          </a:solidFill>
          <a:ln>
            <a:noFill/>
          </a:ln>
        </p:spPr>
        <p:txBody>
          <a:bodyPr lIns="91425" tIns="91425" rIns="91425" bIns="91425" anchor="ctr" anchorCtr="0">
            <a:noAutofit/>
          </a:bodyPr>
          <a:lstStyle/>
          <a:p>
            <a:pPr lvl="0" algn="r">
              <a:spcBef>
                <a:spcPts val="0"/>
              </a:spcBef>
              <a:buNone/>
            </a:pPr>
            <a:r>
              <a:rPr lang="en" b="1" dirty="0">
                <a:solidFill>
                  <a:srgbClr val="004C52"/>
                </a:solidFill>
                <a:latin typeface="Karla"/>
                <a:ea typeface="Karla"/>
                <a:cs typeface="Karla"/>
                <a:sym typeface="Karla"/>
              </a:rPr>
              <a:t>Building</a:t>
            </a:r>
            <a:endParaRPr lang="en" b="1">
              <a:solidFill>
                <a:srgbClr val="004C52"/>
              </a:solidFill>
              <a:latin typeface="Karla"/>
              <a:ea typeface="Karla"/>
              <a:cs typeface="Karla"/>
              <a:sym typeface="Karl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fade">
                                      <p:cBhvr>
                                        <p:cTn id="7" dur="1300"/>
                                        <p:tgtEl>
                                          <p:spTgt spid="2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1500"/>
                                        <p:tgtEl>
                                          <p:spTgt spid="2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2"/>
                                        </p:tgtEl>
                                        <p:attrNameLst>
                                          <p:attrName>style.visibility</p:attrName>
                                        </p:attrNameLst>
                                      </p:cBhvr>
                                      <p:to>
                                        <p:strVal val="visible"/>
                                      </p:to>
                                    </p:set>
                                    <p:animEffect transition="in" filter="fade">
                                      <p:cBhvr>
                                        <p:cTn id="17" dur="1800"/>
                                        <p:tgtEl>
                                          <p:spTgt spid="2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5">
                                            <p:bg/>
                                          </p:spTgt>
                                        </p:tgtEl>
                                        <p:attrNameLst>
                                          <p:attrName>style.visibility</p:attrName>
                                        </p:attrNameLst>
                                      </p:cBhvr>
                                      <p:to>
                                        <p:strVal val="visible"/>
                                      </p:to>
                                    </p:set>
                                    <p:animEffect transition="in" filter="fade">
                                      <p:cBhvr>
                                        <p:cTn id="22" dur="500"/>
                                        <p:tgtEl>
                                          <p:spTgt spid="5">
                                            <p:bg/>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fade">
                                      <p:cBhvr>
                                        <p:cTn id="35" dur="500"/>
                                        <p:tgtEl>
                                          <p:spTgt spid="5">
                                            <p:txEl>
                                              <p:pRg st="2" end="2"/>
                                            </p:txEl>
                                          </p:spTgt>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5">
                                            <p:txEl>
                                              <p:pRg st="3" end="3"/>
                                            </p:txEl>
                                          </p:spTgt>
                                        </p:tgtEl>
                                        <p:attrNameLst>
                                          <p:attrName>style.visibility</p:attrName>
                                        </p:attrNameLst>
                                      </p:cBhvr>
                                      <p:to>
                                        <p:strVal val="visible"/>
                                      </p:to>
                                    </p:set>
                                    <p:animEffect transition="in" filter="fade">
                                      <p:cBhvr>
                                        <p:cTn id="38" dur="500"/>
                                        <p:tgtEl>
                                          <p:spTgt spid="5">
                                            <p:txEl>
                                              <p:pRg st="3" end="3"/>
                                            </p:txEl>
                                          </p:spTgt>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animEffect transition="in" filter="fade">
                                      <p:cBhvr>
                                        <p:cTn id="41" dur="500"/>
                                        <p:tgtEl>
                                          <p:spTgt spid="5">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1" nodeType="clickEffect">
                                  <p:stCondLst>
                                    <p:cond delay="0"/>
                                  </p:stCondLst>
                                  <p:childTnLst>
                                    <p:set>
                                      <p:cBhvr>
                                        <p:cTn id="45" dur="1" fill="hold">
                                          <p:stCondLst>
                                            <p:cond delay="0"/>
                                          </p:stCondLst>
                                        </p:cTn>
                                        <p:tgtEl>
                                          <p:spTgt spid="5">
                                            <p:txEl>
                                              <p:pRg st="5" end="5"/>
                                            </p:txEl>
                                          </p:spTgt>
                                        </p:tgtEl>
                                        <p:attrNameLst>
                                          <p:attrName>style.visibility</p:attrName>
                                        </p:attrNameLst>
                                      </p:cBhvr>
                                      <p:to>
                                        <p:strVal val="visible"/>
                                      </p:to>
                                    </p:set>
                                    <p:animEffect transition="in" filter="fade">
                                      <p:cBhvr>
                                        <p:cTn id="46" dur="500"/>
                                        <p:tgtEl>
                                          <p:spTgt spid="5">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1" nodeType="clickEffect">
                                  <p:stCondLst>
                                    <p:cond delay="0"/>
                                  </p:stCondLst>
                                  <p:childTnLst>
                                    <p:set>
                                      <p:cBhvr>
                                        <p:cTn id="50" dur="1" fill="hold">
                                          <p:stCondLst>
                                            <p:cond delay="0"/>
                                          </p:stCondLst>
                                        </p:cTn>
                                        <p:tgtEl>
                                          <p:spTgt spid="5">
                                            <p:txEl>
                                              <p:pRg st="6" end="6"/>
                                            </p:txEl>
                                          </p:spTgt>
                                        </p:tgtEl>
                                        <p:attrNameLst>
                                          <p:attrName>style.visibility</p:attrName>
                                        </p:attrNameLst>
                                      </p:cBhvr>
                                      <p:to>
                                        <p:strVal val="visible"/>
                                      </p:to>
                                    </p:set>
                                    <p:animEffect transition="in" filter="fade">
                                      <p:cBhvr>
                                        <p:cTn id="51" dur="500"/>
                                        <p:tgtEl>
                                          <p:spTgt spid="5">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1" nodeType="clickEffect">
                                  <p:stCondLst>
                                    <p:cond delay="0"/>
                                  </p:stCondLst>
                                  <p:childTnLst>
                                    <p:set>
                                      <p:cBhvr>
                                        <p:cTn id="55" dur="1" fill="hold">
                                          <p:stCondLst>
                                            <p:cond delay="0"/>
                                          </p:stCondLst>
                                        </p:cTn>
                                        <p:tgtEl>
                                          <p:spTgt spid="5">
                                            <p:txEl>
                                              <p:pRg st="7" end="7"/>
                                            </p:txEl>
                                          </p:spTgt>
                                        </p:tgtEl>
                                        <p:attrNameLst>
                                          <p:attrName>style.visibility</p:attrName>
                                        </p:attrNameLst>
                                      </p:cBhvr>
                                      <p:to>
                                        <p:strVal val="visible"/>
                                      </p:to>
                                    </p:set>
                                    <p:animEffect transition="in" filter="fade">
                                      <p:cBhvr>
                                        <p:cTn id="56"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build="p" animBg="1"/>
      <p:bldP spid="222" grpId="0" animBg="1"/>
      <p:bldP spid="223" grpId="0" animBg="1"/>
      <p:bldP spid="2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prstGeom prst="rect">
            <a:avLst/>
          </a:prstGeom>
        </p:spPr>
        <p:txBody>
          <a:bodyPr lIns="91425" tIns="91425" rIns="91425" bIns="91425" anchor="t" anchorCtr="0">
            <a:noAutofit/>
          </a:bodyPr>
          <a:lstStyle/>
          <a:p>
            <a:pPr lvl="0"/>
            <a:r>
              <a:rPr lang="en" dirty="0">
                <a:solidFill>
                  <a:srgbClr val="002060"/>
                </a:solidFill>
              </a:rPr>
              <a:t>Testing and evaluvation con….</a:t>
            </a:r>
            <a:endParaRPr lang="en" dirty="0"/>
          </a:p>
        </p:txBody>
      </p:sp>
      <p:sp>
        <p:nvSpPr>
          <p:cNvPr id="2" name="Text Placeholder 1"/>
          <p:cNvSpPr>
            <a:spLocks noGrp="1"/>
          </p:cNvSpPr>
          <p:nvPr>
            <p:ph type="body" idx="1"/>
          </p:nvPr>
        </p:nvSpPr>
        <p:spPr>
          <a:xfrm>
            <a:off x="782739" y="1134903"/>
            <a:ext cx="7370699" cy="3717652"/>
          </a:xfrm>
        </p:spPr>
        <p:txBody>
          <a:bodyPr/>
          <a:lstStyle/>
          <a:p>
            <a:pPr>
              <a:buNone/>
            </a:pPr>
            <a:r>
              <a:rPr lang="en-US" sz="1800" dirty="0"/>
              <a:t>There is a testing phase when a system is initially setup in a city</a:t>
            </a:r>
          </a:p>
          <a:p>
            <a:pPr marL="285750" indent="-285750">
              <a:buFont typeface="Wingdings" panose="05000000000000000000" pitchFamily="2" charset="2"/>
              <a:buChar char="q"/>
            </a:pPr>
            <a:endParaRPr lang="en-US" sz="1800" dirty="0"/>
          </a:p>
          <a:p>
            <a:pPr>
              <a:buNone/>
            </a:pPr>
            <a:r>
              <a:rPr lang="en-US" sz="1800" dirty="0"/>
              <a:t>In the 1st week </a:t>
            </a:r>
          </a:p>
          <a:p>
            <a:pPr marL="285750" indent="-285750">
              <a:buFont typeface="Wingdings" panose="05000000000000000000" pitchFamily="2" charset="2"/>
              <a:buChar char="q"/>
            </a:pPr>
            <a:r>
              <a:rPr lang="en-US" sz="1800" dirty="0"/>
              <a:t>bins are placed on specific locations, data is collected and analyzed</a:t>
            </a:r>
          </a:p>
          <a:p>
            <a:pPr marL="285750" indent="-285750">
              <a:buFont typeface="Wingdings" panose="05000000000000000000" pitchFamily="2" charset="2"/>
              <a:buChar char="q"/>
            </a:pPr>
            <a:r>
              <a:rPr lang="en-US" sz="1800" dirty="0"/>
              <a:t>the collected data is taken as past data to calculate routes</a:t>
            </a:r>
          </a:p>
          <a:p>
            <a:pPr marL="285750" indent="-285750">
              <a:buFont typeface="Wingdings" panose="05000000000000000000" pitchFamily="2" charset="2"/>
              <a:buChar char="q"/>
            </a:pPr>
            <a:endParaRPr lang="en-US" sz="1800" dirty="0"/>
          </a:p>
          <a:p>
            <a:pPr>
              <a:buNone/>
            </a:pPr>
            <a:r>
              <a:rPr lang="en-US" sz="1800" dirty="0"/>
              <a:t>In the 2nd week </a:t>
            </a:r>
          </a:p>
          <a:p>
            <a:pPr marL="285750" indent="-285750">
              <a:buFont typeface="Wingdings" panose="05000000000000000000" pitchFamily="2" charset="2"/>
              <a:buChar char="q"/>
            </a:pPr>
            <a:r>
              <a:rPr lang="en-US" sz="1800" dirty="0"/>
              <a:t>garbage are trucks implemented with routes </a:t>
            </a:r>
          </a:p>
          <a:p>
            <a:pPr marL="285750" indent="-285750">
              <a:buFont typeface="Wingdings" panose="05000000000000000000" pitchFamily="2" charset="2"/>
              <a:buChar char="q"/>
            </a:pPr>
            <a:r>
              <a:rPr lang="en-US" sz="1800" dirty="0"/>
              <a:t>Feedback system for citizens is implemented</a:t>
            </a:r>
          </a:p>
          <a:p>
            <a:pPr>
              <a:buNone/>
            </a:pPr>
            <a:endParaRPr lang="en-US" sz="1800" dirty="0"/>
          </a:p>
          <a:p>
            <a:pPr>
              <a:buNone/>
            </a:pPr>
            <a:r>
              <a:rPr lang="en-US" sz="1800" dirty="0"/>
              <a:t>Then the system is evaluated by the managers for the implemented city.</a:t>
            </a:r>
          </a:p>
          <a:p>
            <a:endParaRPr lang="en-US" dirty="0"/>
          </a:p>
        </p:txBody>
      </p:sp>
      <p:pic>
        <p:nvPicPr>
          <p:cNvPr id="4" name="Picture 3"/>
          <p:cNvPicPr>
            <a:picLocks noChangeAspect="1"/>
          </p:cNvPicPr>
          <p:nvPr/>
        </p:nvPicPr>
        <p:blipFill>
          <a:blip r:embed="rId3"/>
          <a:stretch>
            <a:fillRect/>
          </a:stretch>
        </p:blipFill>
        <p:spPr>
          <a:xfrm>
            <a:off x="6468124" y="3162234"/>
            <a:ext cx="2350013" cy="76200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buNone/>
            </a:pPr>
            <a:r>
              <a:rPr lang="en-US" sz="1800" dirty="0" smtClean="0"/>
              <a:t>This project is implemented for government and private sector.</a:t>
            </a:r>
          </a:p>
          <a:p>
            <a:pPr>
              <a:buNone/>
            </a:pPr>
            <a:endParaRPr lang="en-US" sz="1800" dirty="0"/>
          </a:p>
          <a:p>
            <a:pPr>
              <a:buNone/>
            </a:pPr>
            <a:r>
              <a:rPr lang="en-US" sz="1800" dirty="0" smtClean="0"/>
              <a:t>After implementing on these sectors, a value is going to be placed on the system.</a:t>
            </a:r>
          </a:p>
          <a:p>
            <a:pPr>
              <a:buNone/>
            </a:pPr>
            <a:endParaRPr lang="en-US" sz="1800" dirty="0" smtClean="0"/>
          </a:p>
          <a:p>
            <a:pPr>
              <a:buNone/>
            </a:pPr>
            <a:r>
              <a:rPr lang="en-US" sz="1800" dirty="0" smtClean="0"/>
              <a:t>This value is going to be the eventual demand for the system.</a:t>
            </a:r>
          </a:p>
        </p:txBody>
      </p:sp>
      <p:sp>
        <p:nvSpPr>
          <p:cNvPr id="5" name="Rectangle 4"/>
          <p:cNvSpPr/>
          <p:nvPr/>
        </p:nvSpPr>
        <p:spPr>
          <a:xfrm>
            <a:off x="886650" y="369015"/>
            <a:ext cx="4572000" cy="461665"/>
          </a:xfrm>
          <a:prstGeom prst="rect">
            <a:avLst/>
          </a:prstGeom>
        </p:spPr>
        <p:txBody>
          <a:bodyPr>
            <a:spAutoFit/>
          </a:bodyPr>
          <a:lstStyle/>
          <a:p>
            <a:r>
              <a:rPr lang="en" sz="2400" b="1" dirty="0" smtClean="0">
                <a:solidFill>
                  <a:srgbClr val="002060"/>
                </a:solidFill>
                <a:latin typeface="Raleway"/>
                <a:sym typeface="Raleway"/>
              </a:rPr>
              <a:t>Commercialization</a:t>
            </a:r>
            <a:endParaRPr lang="en-US" dirty="0"/>
          </a:p>
        </p:txBody>
      </p:sp>
    </p:spTree>
    <p:extLst>
      <p:ext uri="{BB962C8B-B14F-4D97-AF65-F5344CB8AC3E}">
        <p14:creationId xmlns:p14="http://schemas.microsoft.com/office/powerpoint/2010/main" val="1737174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2"/>
        <p:cNvGrpSpPr/>
        <p:nvPr/>
      </p:nvGrpSpPr>
      <p:grpSpPr>
        <a:xfrm>
          <a:off x="0" y="0"/>
          <a:ext cx="0" cy="0"/>
          <a:chOff x="0" y="0"/>
          <a:chExt cx="0" cy="0"/>
        </a:xfrm>
      </p:grpSpPr>
      <p:sp>
        <p:nvSpPr>
          <p:cNvPr id="3" name="Shape 274"/>
          <p:cNvSpPr txBox="1">
            <a:spLocks/>
          </p:cNvSpPr>
          <p:nvPr/>
        </p:nvSpPr>
        <p:spPr>
          <a:xfrm>
            <a:off x="2672233" y="1588281"/>
            <a:ext cx="5533799" cy="11597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Raleway"/>
              <a:buNone/>
              <a:defRPr sz="2400" b="1" i="0" u="none" strike="noStrike" cap="none">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24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24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24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24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24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24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24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2400" b="1">
                <a:solidFill>
                  <a:srgbClr val="FFFFFF"/>
                </a:solidFill>
                <a:latin typeface="Raleway"/>
                <a:ea typeface="Raleway"/>
                <a:cs typeface="Raleway"/>
                <a:sym typeface="Raleway"/>
              </a:defRPr>
            </a:lvl9pPr>
          </a:lstStyle>
          <a:p>
            <a:r>
              <a:rPr lang="en" sz="6000" dirty="0">
                <a:solidFill>
                  <a:srgbClr val="ABE33F"/>
                </a:solidFill>
              </a:rPr>
              <a:t>Thanks!</a:t>
            </a:r>
          </a:p>
        </p:txBody>
      </p:sp>
      <p:sp>
        <p:nvSpPr>
          <p:cNvPr id="4" name="Shape 275"/>
          <p:cNvSpPr txBox="1">
            <a:spLocks/>
          </p:cNvSpPr>
          <p:nvPr/>
        </p:nvSpPr>
        <p:spPr>
          <a:xfrm>
            <a:off x="2855113" y="2616275"/>
            <a:ext cx="5533799" cy="21977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3600" b="1" dirty="0">
                <a:solidFill>
                  <a:schemeClr val="bg1"/>
                </a:solidFill>
              </a:rPr>
              <a:t>  Any questions?</a:t>
            </a:r>
          </a:p>
          <a:p>
            <a:pPr>
              <a:spcBef>
                <a:spcPts val="0"/>
              </a:spcBef>
              <a:buClr>
                <a:schemeClr val="dk1"/>
              </a:buClr>
              <a:buSzPct val="61111"/>
              <a:buFont typeface="Arial"/>
              <a:buNone/>
            </a:pPr>
            <a:endParaRPr lang="en" sz="1800" dirty="0"/>
          </a:p>
        </p:txBody>
      </p:sp>
      <p:grpSp>
        <p:nvGrpSpPr>
          <p:cNvPr id="5" name="Shape 276"/>
          <p:cNvGrpSpPr/>
          <p:nvPr/>
        </p:nvGrpSpPr>
        <p:grpSpPr>
          <a:xfrm>
            <a:off x="690113" y="1811547"/>
            <a:ext cx="1681779" cy="1179949"/>
            <a:chOff x="559275" y="1683950"/>
            <a:chExt cx="466500" cy="327300"/>
          </a:xfrm>
        </p:grpSpPr>
        <p:sp>
          <p:nvSpPr>
            <p:cNvPr id="6" name="Shape 277"/>
            <p:cNvSpPr/>
            <p:nvPr/>
          </p:nvSpPr>
          <p:spPr>
            <a:xfrm>
              <a:off x="559275" y="1683950"/>
              <a:ext cx="466500" cy="197850"/>
            </a:xfrm>
            <a:custGeom>
              <a:avLst/>
              <a:gdLst/>
              <a:ahLst/>
              <a:cxnLst/>
              <a:rect l="0" t="0" r="0" b="0"/>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00AE9D">
                <a:alpha val="83460"/>
              </a:srgbClr>
            </a:solidFill>
            <a:ln>
              <a:noFill/>
            </a:ln>
          </p:spPr>
          <p:txBody>
            <a:bodyPr lIns="91425" tIns="91425" rIns="91425" bIns="91425" anchor="ctr" anchorCtr="0">
              <a:noAutofit/>
            </a:bodyPr>
            <a:lstStyle/>
            <a:p>
              <a:pPr lvl="0">
                <a:spcBef>
                  <a:spcPts val="0"/>
                </a:spcBef>
                <a:buNone/>
              </a:pPr>
              <a:endParaRPr/>
            </a:p>
          </p:txBody>
        </p:sp>
        <p:sp>
          <p:nvSpPr>
            <p:cNvPr id="7" name="Shape 278"/>
            <p:cNvSpPr/>
            <p:nvPr/>
          </p:nvSpPr>
          <p:spPr>
            <a:xfrm>
              <a:off x="559275" y="1727925"/>
              <a:ext cx="466500" cy="283325"/>
            </a:xfrm>
            <a:custGeom>
              <a:avLst/>
              <a:gdLst/>
              <a:ahLst/>
              <a:cxnLst/>
              <a:rect l="0" t="0" r="0" b="0"/>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00AE9D">
                <a:alpha val="83460"/>
              </a:srgbClr>
            </a:solidFill>
            <a:ln>
              <a:noFill/>
            </a:ln>
          </p:spPr>
          <p:txBody>
            <a:bodyPr lIns="91425" tIns="91425" rIns="91425" bIns="91425" anchor="ctr" anchorCtr="0">
              <a:noAutofit/>
            </a:bodyPr>
            <a:lstStyle/>
            <a:p>
              <a:pPr lvl="0">
                <a:spcBef>
                  <a:spcPts val="0"/>
                </a:spcBef>
                <a:buNone/>
              </a:pPr>
              <a:endParaRPr/>
            </a:p>
          </p:txBody>
        </p:sp>
      </p:grpSp>
      <p:sp>
        <p:nvSpPr>
          <p:cNvPr id="8" name="Shape 279"/>
          <p:cNvSpPr/>
          <p:nvPr/>
        </p:nvSpPr>
        <p:spPr>
          <a:xfrm>
            <a:off x="1682150" y="2684971"/>
            <a:ext cx="1274937" cy="1159802"/>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ABE33F">
              <a:alpha val="81150"/>
            </a:srgbClr>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71432" y="300679"/>
            <a:ext cx="6943281" cy="485958"/>
          </a:xfrm>
          <a:prstGeom prst="rect">
            <a:avLst/>
          </a:prstGeom>
        </p:spPr>
        <p:txBody>
          <a:bodyPr lIns="91425" tIns="91425" rIns="91425" bIns="91425" anchor="t" anchorCtr="0">
            <a:noAutofit/>
          </a:bodyPr>
          <a:lstStyle/>
          <a:p>
            <a:pPr lvl="0">
              <a:spcBef>
                <a:spcPts val="0"/>
              </a:spcBef>
              <a:buNone/>
            </a:pPr>
            <a:r>
              <a:rPr lang="en-US" dirty="0">
                <a:solidFill>
                  <a:srgbClr val="002060"/>
                </a:solidFill>
              </a:rPr>
              <a:t>Research problem</a:t>
            </a:r>
            <a:endParaRPr lang="en" dirty="0">
              <a:solidFill>
                <a:schemeClr val="tx1"/>
              </a:solidFill>
            </a:endParaRPr>
          </a:p>
        </p:txBody>
      </p:sp>
      <p:sp>
        <p:nvSpPr>
          <p:cNvPr id="179" name="Shape 179"/>
          <p:cNvSpPr/>
          <p:nvPr/>
        </p:nvSpPr>
        <p:spPr>
          <a:xfrm>
            <a:off x="3333750" y="2378368"/>
            <a:ext cx="1984378" cy="1818422"/>
          </a:xfrm>
          <a:prstGeom prst="diamond">
            <a:avLst/>
          </a:prstGeom>
          <a:solidFill>
            <a:srgbClr val="004C52"/>
          </a:solidFill>
          <a:ln>
            <a:noFill/>
          </a:ln>
        </p:spPr>
        <p:txBody>
          <a:bodyPr lIns="91425" tIns="91425" rIns="91425" bIns="91425" anchor="ctr" anchorCtr="0">
            <a:noAutofit/>
          </a:bodyPr>
          <a:lstStyle/>
          <a:p>
            <a:pPr lvl="0" algn="ctr">
              <a:spcBef>
                <a:spcPts val="0"/>
              </a:spcBef>
              <a:buNone/>
            </a:pPr>
            <a:r>
              <a:rPr lang="en" b="1" dirty="0">
                <a:solidFill>
                  <a:srgbClr val="FFFFFF"/>
                </a:solidFill>
                <a:latin typeface="Karla"/>
                <a:ea typeface="Karla"/>
                <a:cs typeface="Karla"/>
                <a:sym typeface="Karla"/>
              </a:rPr>
              <a:t>Research problem</a:t>
            </a:r>
          </a:p>
        </p:txBody>
      </p:sp>
      <p:sp>
        <p:nvSpPr>
          <p:cNvPr id="180" name="Shape 180"/>
          <p:cNvSpPr/>
          <p:nvPr/>
        </p:nvSpPr>
        <p:spPr>
          <a:xfrm rot="60000">
            <a:off x="476949" y="2001787"/>
            <a:ext cx="2408199" cy="1270544"/>
          </a:xfrm>
          <a:prstGeom prst="flowChartPreparation">
            <a:avLst/>
          </a:prstGeom>
          <a:solidFill>
            <a:srgbClr val="ABE33F">
              <a:alpha val="81150"/>
            </a:srgbClr>
          </a:solidFill>
          <a:ln>
            <a:noFill/>
          </a:ln>
        </p:spPr>
        <p:txBody>
          <a:bodyPr lIns="91425" tIns="91425" rIns="91425" bIns="91425" anchor="ctr" anchorCtr="0">
            <a:noAutofit/>
          </a:bodyPr>
          <a:lstStyle/>
          <a:p>
            <a:pPr lvl="0" algn="ctr">
              <a:spcBef>
                <a:spcPts val="0"/>
              </a:spcBef>
              <a:buNone/>
            </a:pPr>
            <a:r>
              <a:rPr lang="en" b="1" dirty="0">
                <a:solidFill>
                  <a:srgbClr val="004C52"/>
                </a:solidFill>
                <a:latin typeface="Karla"/>
                <a:ea typeface="Karla"/>
                <a:cs typeface="Karla"/>
                <a:sym typeface="Karla"/>
              </a:rPr>
              <a:t>Lots of environmental </a:t>
            </a:r>
          </a:p>
          <a:p>
            <a:pPr lvl="0" algn="ctr">
              <a:spcBef>
                <a:spcPts val="0"/>
              </a:spcBef>
              <a:buNone/>
            </a:pPr>
            <a:r>
              <a:rPr lang="en" b="1" dirty="0">
                <a:solidFill>
                  <a:srgbClr val="004C52"/>
                </a:solidFill>
                <a:latin typeface="Karla"/>
                <a:ea typeface="Karla"/>
                <a:cs typeface="Karla"/>
                <a:sym typeface="Karla"/>
              </a:rPr>
              <a:t>issues</a:t>
            </a:r>
          </a:p>
        </p:txBody>
      </p:sp>
      <p:sp>
        <p:nvSpPr>
          <p:cNvPr id="181" name="Shape 181"/>
          <p:cNvSpPr/>
          <p:nvPr/>
        </p:nvSpPr>
        <p:spPr>
          <a:xfrm rot="-60000">
            <a:off x="5386930" y="1479965"/>
            <a:ext cx="2140725" cy="1353875"/>
          </a:xfrm>
          <a:prstGeom prst="flowChartPreparation">
            <a:avLst/>
          </a:prstGeom>
          <a:solidFill>
            <a:srgbClr val="ABE33F">
              <a:alpha val="81150"/>
            </a:srgbClr>
          </a:solidFill>
          <a:ln>
            <a:noFill/>
          </a:ln>
        </p:spPr>
        <p:txBody>
          <a:bodyPr lIns="91425" tIns="91425" rIns="91425" bIns="91425" anchor="ctr" anchorCtr="0">
            <a:noAutofit/>
          </a:bodyPr>
          <a:lstStyle/>
          <a:p>
            <a:pPr lvl="0" algn="ctr">
              <a:spcBef>
                <a:spcPts val="0"/>
              </a:spcBef>
              <a:buNone/>
            </a:pPr>
            <a:r>
              <a:rPr lang="en-US" b="1" dirty="0">
                <a:solidFill>
                  <a:srgbClr val="004C52"/>
                </a:solidFill>
                <a:latin typeface="Karla"/>
                <a:ea typeface="Karla"/>
                <a:cs typeface="Karla"/>
                <a:sym typeface="Karla"/>
              </a:rPr>
              <a:t>Overflowing garbage bins</a:t>
            </a:r>
          </a:p>
        </p:txBody>
      </p:sp>
      <p:sp>
        <p:nvSpPr>
          <p:cNvPr id="6" name="Shape 180"/>
          <p:cNvSpPr/>
          <p:nvPr/>
        </p:nvSpPr>
        <p:spPr>
          <a:xfrm rot="60000">
            <a:off x="1796041" y="788750"/>
            <a:ext cx="2141538" cy="1178670"/>
          </a:xfrm>
          <a:prstGeom prst="flowChartPreparation">
            <a:avLst/>
          </a:prstGeom>
          <a:solidFill>
            <a:srgbClr val="ABE33F">
              <a:alpha val="81150"/>
            </a:srgbClr>
          </a:solidFill>
          <a:ln>
            <a:noFill/>
          </a:ln>
        </p:spPr>
        <p:txBody>
          <a:bodyPr lIns="91425" tIns="91425" rIns="91425" bIns="91425" anchor="ctr" anchorCtr="0">
            <a:noAutofit/>
          </a:bodyPr>
          <a:lstStyle/>
          <a:p>
            <a:pPr lvl="0" algn="ctr">
              <a:spcBef>
                <a:spcPts val="0"/>
              </a:spcBef>
              <a:buNone/>
            </a:pPr>
            <a:r>
              <a:rPr lang="en" b="1" dirty="0">
                <a:solidFill>
                  <a:srgbClr val="28555D"/>
                </a:solidFill>
                <a:latin typeface="Calibri"/>
                <a:ea typeface="Karla"/>
                <a:cs typeface="Karla"/>
                <a:sym typeface="Karla"/>
              </a:rPr>
              <a:t> There are just not enough garbage bins available</a:t>
            </a:r>
          </a:p>
        </p:txBody>
      </p:sp>
      <p:sp>
        <p:nvSpPr>
          <p:cNvPr id="7" name="Shape 180"/>
          <p:cNvSpPr/>
          <p:nvPr/>
        </p:nvSpPr>
        <p:spPr>
          <a:xfrm rot="60000">
            <a:off x="1287577" y="3771776"/>
            <a:ext cx="2141538" cy="1232123"/>
          </a:xfrm>
          <a:prstGeom prst="flowChartPreparation">
            <a:avLst/>
          </a:prstGeom>
          <a:solidFill>
            <a:srgbClr val="ABE33F">
              <a:alpha val="81150"/>
            </a:srgbClr>
          </a:solidFill>
          <a:ln>
            <a:noFill/>
          </a:ln>
        </p:spPr>
        <p:txBody>
          <a:bodyPr lIns="91425" tIns="91425" rIns="91425" bIns="91425" anchor="ctr" anchorCtr="0">
            <a:noAutofit/>
          </a:bodyPr>
          <a:lstStyle/>
          <a:p>
            <a:pPr lvl="0" algn="ctr">
              <a:spcBef>
                <a:spcPts val="0"/>
              </a:spcBef>
              <a:buNone/>
            </a:pPr>
            <a:r>
              <a:rPr lang="en-US" b="1" dirty="0">
                <a:solidFill>
                  <a:srgbClr val="004C52"/>
                </a:solidFill>
                <a:latin typeface="Karla"/>
                <a:ea typeface="Karla"/>
                <a:cs typeface="Karla"/>
                <a:sym typeface="Karla"/>
              </a:rPr>
              <a:t>No method to encourage and inform people</a:t>
            </a:r>
          </a:p>
        </p:txBody>
      </p:sp>
      <p:sp>
        <p:nvSpPr>
          <p:cNvPr id="8" name="Shape 180"/>
          <p:cNvSpPr/>
          <p:nvPr/>
        </p:nvSpPr>
        <p:spPr>
          <a:xfrm rot="60000">
            <a:off x="5725669" y="3328433"/>
            <a:ext cx="2269554" cy="1344204"/>
          </a:xfrm>
          <a:prstGeom prst="flowChartPreparation">
            <a:avLst/>
          </a:prstGeom>
          <a:solidFill>
            <a:srgbClr val="ABE33F">
              <a:alpha val="81150"/>
            </a:srgbClr>
          </a:solidFill>
          <a:ln>
            <a:noFill/>
          </a:ln>
        </p:spPr>
        <p:txBody>
          <a:bodyPr lIns="91425" tIns="91425" rIns="91425" bIns="91425" anchor="ctr" anchorCtr="0">
            <a:noAutofit/>
          </a:bodyPr>
          <a:lstStyle/>
          <a:p>
            <a:pPr lvl="0" algn="ctr">
              <a:spcBef>
                <a:spcPts val="0"/>
              </a:spcBef>
              <a:buNone/>
            </a:pPr>
            <a:r>
              <a:rPr lang="en" b="1" dirty="0">
                <a:solidFill>
                  <a:srgbClr val="004C52"/>
                </a:solidFill>
                <a:latin typeface="Karla"/>
                <a:ea typeface="Karla"/>
                <a:cs typeface="Karla"/>
                <a:sym typeface="Karla"/>
              </a:rPr>
              <a:t>Available workforce not utilized properly</a:t>
            </a:r>
          </a:p>
        </p:txBody>
      </p:sp>
      <p:sp>
        <p:nvSpPr>
          <p:cNvPr id="3" name="Arrow: Up 2"/>
          <p:cNvSpPr/>
          <p:nvPr/>
        </p:nvSpPr>
        <p:spPr>
          <a:xfrm rot="2869029">
            <a:off x="4912090" y="2039052"/>
            <a:ext cx="355931" cy="893266"/>
          </a:xfrm>
          <a:prstGeom prst="up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BAB42"/>
              </a:solidFill>
            </a:endParaRPr>
          </a:p>
        </p:txBody>
      </p:sp>
      <p:sp>
        <p:nvSpPr>
          <p:cNvPr id="12" name="Arrow: Up 11"/>
          <p:cNvSpPr/>
          <p:nvPr/>
        </p:nvSpPr>
        <p:spPr>
          <a:xfrm rot="8077411">
            <a:off x="5274825" y="3303473"/>
            <a:ext cx="355600" cy="786878"/>
          </a:xfrm>
          <a:prstGeom prst="up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Up 12"/>
          <p:cNvSpPr/>
          <p:nvPr/>
        </p:nvSpPr>
        <p:spPr>
          <a:xfrm rot="18876789">
            <a:off x="3744669" y="1738545"/>
            <a:ext cx="364851" cy="873447"/>
          </a:xfrm>
          <a:prstGeom prst="up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Up 13"/>
          <p:cNvSpPr/>
          <p:nvPr/>
        </p:nvSpPr>
        <p:spPr>
          <a:xfrm rot="13505268">
            <a:off x="3505837" y="3738215"/>
            <a:ext cx="355600" cy="797249"/>
          </a:xfrm>
          <a:prstGeom prst="up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865708" y="2637059"/>
            <a:ext cx="677365" cy="6716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anim calcmode="lin" valueType="num">
                                      <p:cBhvr>
                                        <p:cTn id="8" dur="1000" fill="hold"/>
                                        <p:tgtEl>
                                          <p:spTgt spid="179"/>
                                        </p:tgtEl>
                                        <p:attrNameLst>
                                          <p:attrName>ppt_x</p:attrName>
                                        </p:attrNameLst>
                                      </p:cBhvr>
                                      <p:tavLst>
                                        <p:tav tm="0">
                                          <p:val>
                                            <p:strVal val="#ppt_x"/>
                                          </p:val>
                                        </p:tav>
                                        <p:tav tm="100000">
                                          <p:val>
                                            <p:strVal val="#ppt_x"/>
                                          </p:val>
                                        </p:tav>
                                      </p:tavLst>
                                    </p:anim>
                                    <p:anim calcmode="lin" valueType="num">
                                      <p:cBhvr>
                                        <p:cTn id="9" dur="1000" fill="hold"/>
                                        <p:tgtEl>
                                          <p:spTgt spid="17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0"/>
                                        </p:tgtEl>
                                        <p:attrNameLst>
                                          <p:attrName>style.visibility</p:attrName>
                                        </p:attrNameLst>
                                      </p:cBhvr>
                                      <p:to>
                                        <p:strVal val="visible"/>
                                      </p:to>
                                    </p:set>
                                    <p:animEffect transition="in" filter="fade">
                                      <p:cBhvr>
                                        <p:cTn id="31" dur="500"/>
                                        <p:tgtEl>
                                          <p:spTgt spid="18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1000"/>
                                        <p:tgtEl>
                                          <p:spTgt spid="12"/>
                                        </p:tgtEl>
                                      </p:cBhvr>
                                    </p:animEffect>
                                    <p:anim calcmode="lin" valueType="num">
                                      <p:cBhvr>
                                        <p:cTn id="49" dur="1000" fill="hold"/>
                                        <p:tgtEl>
                                          <p:spTgt spid="12"/>
                                        </p:tgtEl>
                                        <p:attrNameLst>
                                          <p:attrName>ppt_x</p:attrName>
                                        </p:attrNameLst>
                                      </p:cBhvr>
                                      <p:tavLst>
                                        <p:tav tm="0">
                                          <p:val>
                                            <p:strVal val="#ppt_x"/>
                                          </p:val>
                                        </p:tav>
                                        <p:tav tm="100000">
                                          <p:val>
                                            <p:strVal val="#ppt_x"/>
                                          </p:val>
                                        </p:tav>
                                      </p:tavLst>
                                    </p:anim>
                                    <p:anim calcmode="lin" valueType="num">
                                      <p:cBhvr>
                                        <p:cTn id="5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81"/>
                                        </p:tgtEl>
                                        <p:attrNameLst>
                                          <p:attrName>style.visibility</p:attrName>
                                        </p:attrNameLst>
                                      </p:cBhvr>
                                      <p:to>
                                        <p:strVal val="visible"/>
                                      </p:to>
                                    </p:set>
                                    <p:animEffect transition="in" filter="fade">
                                      <p:cBhvr>
                                        <p:cTn id="65"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80" grpId="0" animBg="1"/>
      <p:bldP spid="181" grpId="0" animBg="1"/>
      <p:bldP spid="6" grpId="0" animBg="1"/>
      <p:bldP spid="7" grpId="0" animBg="1"/>
      <p:bldP spid="8" grpId="0" animBg="1"/>
      <p:bldP spid="3" grpId="0" animBg="1"/>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413" y="398463"/>
            <a:ext cx="3110227" cy="584241"/>
          </a:xfrm>
        </p:spPr>
        <p:txBody>
          <a:bodyPr/>
          <a:lstStyle/>
          <a:p>
            <a:r>
              <a:rPr lang="en-US" dirty="0">
                <a:solidFill>
                  <a:srgbClr val="002060"/>
                </a:solidFill>
              </a:rPr>
              <a:t>Research gap</a:t>
            </a:r>
          </a:p>
        </p:txBody>
      </p:sp>
      <p:graphicFrame>
        <p:nvGraphicFramePr>
          <p:cNvPr id="5" name="Table 4"/>
          <p:cNvGraphicFramePr>
            <a:graphicFrameLocks noGrp="1"/>
          </p:cNvGraphicFramePr>
          <p:nvPr>
            <p:extLst>
              <p:ext uri="{D42A27DB-BD31-4B8C-83A1-F6EECF244321}">
                <p14:modId xmlns:p14="http://schemas.microsoft.com/office/powerpoint/2010/main" val="2757857886"/>
              </p:ext>
            </p:extLst>
          </p:nvPr>
        </p:nvGraphicFramePr>
        <p:xfrm>
          <a:off x="1097711" y="1159665"/>
          <a:ext cx="6957802" cy="3751247"/>
        </p:xfrm>
        <a:graphic>
          <a:graphicData uri="http://schemas.openxmlformats.org/drawingml/2006/table">
            <a:tbl>
              <a:tblPr firstRow="1" bandRow="1">
                <a:tableStyleId>{0505E3EF-67EA-436B-97B2-0124C06EBD24}</a:tableStyleId>
              </a:tblPr>
              <a:tblGrid>
                <a:gridCol w="1706077">
                  <a:extLst>
                    <a:ext uri="{9D8B030D-6E8A-4147-A177-3AD203B41FA5}">
                      <a16:colId xmlns:a16="http://schemas.microsoft.com/office/drawing/2014/main" val="1832966717"/>
                    </a:ext>
                  </a:extLst>
                </a:gridCol>
                <a:gridCol w="1699648">
                  <a:extLst>
                    <a:ext uri="{9D8B030D-6E8A-4147-A177-3AD203B41FA5}">
                      <a16:colId xmlns:a16="http://schemas.microsoft.com/office/drawing/2014/main" val="870918186"/>
                    </a:ext>
                  </a:extLst>
                </a:gridCol>
                <a:gridCol w="1489581">
                  <a:extLst>
                    <a:ext uri="{9D8B030D-6E8A-4147-A177-3AD203B41FA5}">
                      <a16:colId xmlns:a16="http://schemas.microsoft.com/office/drawing/2014/main" val="1815358014"/>
                    </a:ext>
                  </a:extLst>
                </a:gridCol>
                <a:gridCol w="2062496">
                  <a:extLst>
                    <a:ext uri="{9D8B030D-6E8A-4147-A177-3AD203B41FA5}">
                      <a16:colId xmlns:a16="http://schemas.microsoft.com/office/drawing/2014/main" val="3226948174"/>
                    </a:ext>
                  </a:extLst>
                </a:gridCol>
              </a:tblGrid>
              <a:tr h="482706">
                <a:tc>
                  <a:txBody>
                    <a:bodyPr/>
                    <a:lstStyle/>
                    <a:p>
                      <a:r>
                        <a:rPr lang="en-US" sz="1400" dirty="0">
                          <a:solidFill>
                            <a:schemeClr val="accent1">
                              <a:lumMod val="50000"/>
                            </a:schemeClr>
                          </a:solidFill>
                          <a:latin typeface="Karla" panose="020B0604020202020204" charset="0"/>
                          <a:ea typeface="Karla" panose="020B0604020202020204" charset="0"/>
                        </a:rPr>
                        <a:t>Implementation</a:t>
                      </a:r>
                    </a:p>
                  </a:txBody>
                  <a:tcPr/>
                </a:tc>
                <a:tc>
                  <a:txBody>
                    <a:bodyPr/>
                    <a:lstStyle/>
                    <a:p>
                      <a:r>
                        <a:rPr lang="en-US" sz="1400" dirty="0">
                          <a:solidFill>
                            <a:schemeClr val="accent1">
                              <a:lumMod val="50000"/>
                            </a:schemeClr>
                          </a:solidFill>
                          <a:latin typeface="Karla" panose="020B0604020202020204" charset="0"/>
                          <a:ea typeface="Karla" panose="020B0604020202020204" charset="0"/>
                        </a:rPr>
                        <a:t>Feature 1</a:t>
                      </a:r>
                    </a:p>
                  </a:txBody>
                  <a:tcPr/>
                </a:tc>
                <a:tc>
                  <a:txBody>
                    <a:bodyPr/>
                    <a:lstStyle/>
                    <a:p>
                      <a:r>
                        <a:rPr lang="en-US" sz="1400" dirty="0">
                          <a:solidFill>
                            <a:schemeClr val="accent1">
                              <a:lumMod val="50000"/>
                            </a:schemeClr>
                          </a:solidFill>
                          <a:latin typeface="Karla" panose="020B0604020202020204" charset="0"/>
                          <a:ea typeface="Karla" panose="020B0604020202020204" charset="0"/>
                        </a:rPr>
                        <a:t>Feature 2</a:t>
                      </a:r>
                    </a:p>
                  </a:txBody>
                  <a:tcPr/>
                </a:tc>
                <a:tc>
                  <a:txBody>
                    <a:bodyPr/>
                    <a:lstStyle/>
                    <a:p>
                      <a:r>
                        <a:rPr lang="en-US" sz="1400" dirty="0">
                          <a:solidFill>
                            <a:schemeClr val="accent1">
                              <a:lumMod val="50000"/>
                            </a:schemeClr>
                          </a:solidFill>
                          <a:latin typeface="Karla" panose="020B0604020202020204" charset="0"/>
                          <a:ea typeface="Karla" panose="020B0604020202020204" charset="0"/>
                        </a:rPr>
                        <a:t>Feature 3</a:t>
                      </a:r>
                    </a:p>
                  </a:txBody>
                  <a:tcPr/>
                </a:tc>
                <a:extLst>
                  <a:ext uri="{0D108BD9-81ED-4DB2-BD59-A6C34878D82A}">
                    <a16:rowId xmlns:a16="http://schemas.microsoft.com/office/drawing/2014/main" val="3507518852"/>
                  </a:ext>
                </a:extLst>
              </a:tr>
              <a:tr h="1683581">
                <a:tc>
                  <a:txBody>
                    <a:bodyPr/>
                    <a:lstStyle/>
                    <a:p>
                      <a:r>
                        <a:rPr lang="en-US" sz="1400" b="1" dirty="0">
                          <a:solidFill>
                            <a:schemeClr val="accent1">
                              <a:lumMod val="50000"/>
                            </a:schemeClr>
                          </a:solidFill>
                          <a:latin typeface="Karla" panose="020B0604020202020204" charset="0"/>
                          <a:ea typeface="Karla" panose="020B0604020202020204" charset="0"/>
                        </a:rPr>
                        <a:t>Smart Bin Implementation for Smart Cities (2015) </a:t>
                      </a:r>
                    </a:p>
                  </a:txBody>
                  <a:tcPr/>
                </a:tc>
                <a:tc>
                  <a:txBody>
                    <a:bodyPr/>
                    <a:lstStyle/>
                    <a:p>
                      <a:r>
                        <a:rPr lang="en-US" sz="1400" dirty="0" smtClean="0">
                          <a:solidFill>
                            <a:schemeClr val="accent1">
                              <a:lumMod val="50000"/>
                            </a:schemeClr>
                          </a:solidFill>
                          <a:latin typeface="Karla" panose="020B0604020202020204" charset="0"/>
                          <a:ea typeface="Karla" panose="020B0604020202020204" charset="0"/>
                        </a:rPr>
                        <a:t>Fill </a:t>
                      </a:r>
                      <a:r>
                        <a:rPr lang="en-US" sz="1400" dirty="0">
                          <a:solidFill>
                            <a:schemeClr val="accent1">
                              <a:lumMod val="50000"/>
                            </a:schemeClr>
                          </a:solidFill>
                          <a:latin typeface="Karla" panose="020B0604020202020204" charset="0"/>
                          <a:ea typeface="Karla" panose="020B0604020202020204" charset="0"/>
                        </a:rPr>
                        <a:t>levels via SMS</a:t>
                      </a:r>
                    </a:p>
                  </a:txBody>
                  <a:tcPr/>
                </a:tc>
                <a:tc>
                  <a:txBody>
                    <a:bodyPr/>
                    <a:lstStyle/>
                    <a:p>
                      <a:r>
                        <a:rPr lang="en-US" sz="1400" dirty="0">
                          <a:solidFill>
                            <a:schemeClr val="accent1">
                              <a:lumMod val="50000"/>
                            </a:schemeClr>
                          </a:solidFill>
                          <a:latin typeface="Karla" panose="020B0604020202020204" charset="0"/>
                          <a:ea typeface="Karla" panose="020B0604020202020204" charset="0"/>
                        </a:rPr>
                        <a:t>Real time bin level indicator</a:t>
                      </a:r>
                    </a:p>
                  </a:txBody>
                  <a:tcPr/>
                </a:tc>
                <a:tc>
                  <a:txBody>
                    <a:bodyPr/>
                    <a:lstStyle/>
                    <a:p>
                      <a:r>
                        <a:rPr lang="en-US" sz="1400" dirty="0" smtClean="0">
                          <a:solidFill>
                            <a:schemeClr val="accent1">
                              <a:lumMod val="50000"/>
                            </a:schemeClr>
                          </a:solidFill>
                          <a:latin typeface="Karla" panose="020B0604020202020204" charset="0"/>
                          <a:ea typeface="Karla" panose="020B0604020202020204" charset="0"/>
                        </a:rPr>
                        <a:t>Real-time </a:t>
                      </a:r>
                      <a:r>
                        <a:rPr lang="en-US" sz="1400" dirty="0">
                          <a:solidFill>
                            <a:schemeClr val="accent1">
                              <a:lumMod val="50000"/>
                            </a:schemeClr>
                          </a:solidFill>
                          <a:latin typeface="Karla" panose="020B0604020202020204" charset="0"/>
                          <a:ea typeface="Karla" panose="020B0604020202020204" charset="0"/>
                        </a:rPr>
                        <a:t>dashboard along with a time series graph </a:t>
                      </a:r>
                    </a:p>
                  </a:txBody>
                  <a:tcPr/>
                </a:tc>
                <a:extLst>
                  <a:ext uri="{0D108BD9-81ED-4DB2-BD59-A6C34878D82A}">
                    <a16:rowId xmlns:a16="http://schemas.microsoft.com/office/drawing/2014/main" val="3217267025"/>
                  </a:ext>
                </a:extLst>
              </a:tr>
              <a:tr h="1424568">
                <a:tc>
                  <a:txBody>
                    <a:bodyPr/>
                    <a:lstStyle/>
                    <a:p>
                      <a:r>
                        <a:rPr lang="en-US" sz="1400" b="1" dirty="0">
                          <a:solidFill>
                            <a:schemeClr val="accent1">
                              <a:lumMod val="50000"/>
                            </a:schemeClr>
                          </a:solidFill>
                          <a:latin typeface="Karla" panose="020B0604020202020204" charset="0"/>
                          <a:ea typeface="Karla" panose="020B0604020202020204" charset="0"/>
                        </a:rPr>
                        <a:t>Cruisers: A Public Automotive Sensing Platform for Smart Cities (2016) </a:t>
                      </a:r>
                    </a:p>
                  </a:txBody>
                  <a:tcPr/>
                </a:tc>
                <a:tc>
                  <a:txBody>
                    <a:bodyPr/>
                    <a:lstStyle/>
                    <a:p>
                      <a:r>
                        <a:rPr lang="en-US" sz="1400" dirty="0">
                          <a:solidFill>
                            <a:schemeClr val="accent1">
                              <a:lumMod val="50000"/>
                            </a:schemeClr>
                          </a:solidFill>
                          <a:latin typeface="Karla" panose="020B0604020202020204" charset="0"/>
                          <a:ea typeface="Karla" panose="020B0604020202020204" charset="0"/>
                        </a:rPr>
                        <a:t>Garbage collecting trucks are used as host automobiles to accommodate sensors </a:t>
                      </a:r>
                    </a:p>
                    <a:p>
                      <a:endParaRPr lang="en-US" sz="1400" dirty="0">
                        <a:solidFill>
                          <a:schemeClr val="accent1">
                            <a:lumMod val="50000"/>
                          </a:schemeClr>
                        </a:solidFill>
                        <a:latin typeface="Karla" panose="020B0604020202020204" charset="0"/>
                        <a:ea typeface="Karla" panose="020B0604020202020204" charset="0"/>
                      </a:endParaRPr>
                    </a:p>
                  </a:txBody>
                  <a:tcPr/>
                </a:tc>
                <a:tc>
                  <a:txBody>
                    <a:bodyPr/>
                    <a:lstStyle/>
                    <a:p>
                      <a:r>
                        <a:rPr lang="en-US" sz="1400" dirty="0">
                          <a:solidFill>
                            <a:schemeClr val="accent1">
                              <a:lumMod val="50000"/>
                            </a:schemeClr>
                          </a:solidFill>
                          <a:latin typeface="Karla" panose="020B0604020202020204" charset="0"/>
                          <a:ea typeface="Karla" panose="020B0604020202020204" charset="0"/>
                        </a:rPr>
                        <a:t>3G cellular communication network is used to wirelessly deliver sensed data </a:t>
                      </a:r>
                    </a:p>
                  </a:txBody>
                  <a:tcPr/>
                </a:tc>
                <a:tc>
                  <a:txBody>
                    <a:bodyPr/>
                    <a:lstStyle/>
                    <a:p>
                      <a:r>
                        <a:rPr lang="en-US" sz="1400" dirty="0">
                          <a:solidFill>
                            <a:schemeClr val="accent1">
                              <a:lumMod val="50000"/>
                            </a:schemeClr>
                          </a:solidFill>
                          <a:latin typeface="Karla" panose="020B0604020202020204" charset="0"/>
                          <a:ea typeface="Karla" panose="020B0604020202020204" charset="0"/>
                        </a:rPr>
                        <a:t>Java program to control sensor nodes</a:t>
                      </a:r>
                    </a:p>
                  </a:txBody>
                  <a:tcPr/>
                </a:tc>
                <a:extLst>
                  <a:ext uri="{0D108BD9-81ED-4DB2-BD59-A6C34878D82A}">
                    <a16:rowId xmlns:a16="http://schemas.microsoft.com/office/drawing/2014/main" val="3521460632"/>
                  </a:ext>
                </a:extLst>
              </a:tr>
            </a:tbl>
          </a:graphicData>
        </a:graphic>
      </p:graphicFrame>
    </p:spTree>
    <p:extLst>
      <p:ext uri="{BB962C8B-B14F-4D97-AF65-F5344CB8AC3E}">
        <p14:creationId xmlns:p14="http://schemas.microsoft.com/office/powerpoint/2010/main" val="2012297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925" y="352425"/>
            <a:ext cx="3854401" cy="617538"/>
          </a:xfrm>
        </p:spPr>
        <p:txBody>
          <a:bodyPr/>
          <a:lstStyle/>
          <a:p>
            <a:r>
              <a:rPr lang="en-US" dirty="0" smtClean="0">
                <a:solidFill>
                  <a:srgbClr val="002060"/>
                </a:solidFill>
              </a:rPr>
              <a:t>Research </a:t>
            </a:r>
            <a:r>
              <a:rPr lang="en-US" dirty="0">
                <a:solidFill>
                  <a:srgbClr val="002060"/>
                </a:solidFill>
              </a:rPr>
              <a:t>gap con ….</a:t>
            </a:r>
          </a:p>
        </p:txBody>
      </p:sp>
      <p:graphicFrame>
        <p:nvGraphicFramePr>
          <p:cNvPr id="5" name="Table 4"/>
          <p:cNvGraphicFramePr>
            <a:graphicFrameLocks noGrp="1"/>
          </p:cNvGraphicFramePr>
          <p:nvPr>
            <p:extLst>
              <p:ext uri="{D42A27DB-BD31-4B8C-83A1-F6EECF244321}">
                <p14:modId xmlns:p14="http://schemas.microsoft.com/office/powerpoint/2010/main" val="2665858937"/>
              </p:ext>
            </p:extLst>
          </p:nvPr>
        </p:nvGraphicFramePr>
        <p:xfrm>
          <a:off x="1097107" y="1058141"/>
          <a:ext cx="6940610" cy="3897462"/>
        </p:xfrm>
        <a:graphic>
          <a:graphicData uri="http://schemas.openxmlformats.org/drawingml/2006/table">
            <a:tbl>
              <a:tblPr firstRow="1" bandRow="1">
                <a:tableStyleId>{0505E3EF-67EA-436B-97B2-0124C06EBD24}</a:tableStyleId>
              </a:tblPr>
              <a:tblGrid>
                <a:gridCol w="1701862">
                  <a:extLst>
                    <a:ext uri="{9D8B030D-6E8A-4147-A177-3AD203B41FA5}">
                      <a16:colId xmlns:a16="http://schemas.microsoft.com/office/drawing/2014/main" val="1832966717"/>
                    </a:ext>
                  </a:extLst>
                </a:gridCol>
                <a:gridCol w="1600200">
                  <a:extLst>
                    <a:ext uri="{9D8B030D-6E8A-4147-A177-3AD203B41FA5}">
                      <a16:colId xmlns:a16="http://schemas.microsoft.com/office/drawing/2014/main" val="870918186"/>
                    </a:ext>
                  </a:extLst>
                </a:gridCol>
                <a:gridCol w="2114550">
                  <a:extLst>
                    <a:ext uri="{9D8B030D-6E8A-4147-A177-3AD203B41FA5}">
                      <a16:colId xmlns:a16="http://schemas.microsoft.com/office/drawing/2014/main" val="1815358014"/>
                    </a:ext>
                  </a:extLst>
                </a:gridCol>
                <a:gridCol w="1523998">
                  <a:extLst>
                    <a:ext uri="{9D8B030D-6E8A-4147-A177-3AD203B41FA5}">
                      <a16:colId xmlns:a16="http://schemas.microsoft.com/office/drawing/2014/main" val="3226948174"/>
                    </a:ext>
                  </a:extLst>
                </a:gridCol>
              </a:tblGrid>
              <a:tr h="514182">
                <a:tc>
                  <a:txBody>
                    <a:bodyPr/>
                    <a:lstStyle/>
                    <a:p>
                      <a:r>
                        <a:rPr lang="en-US" dirty="0">
                          <a:solidFill>
                            <a:schemeClr val="accent1">
                              <a:lumMod val="50000"/>
                            </a:schemeClr>
                          </a:solidFill>
                          <a:latin typeface="Karla" panose="020B0604020202020204" charset="0"/>
                          <a:ea typeface="Karla" panose="020B0604020202020204" charset="0"/>
                        </a:rPr>
                        <a:t>Implementation</a:t>
                      </a:r>
                    </a:p>
                  </a:txBody>
                  <a:tcPr/>
                </a:tc>
                <a:tc>
                  <a:txBody>
                    <a:bodyPr/>
                    <a:lstStyle/>
                    <a:p>
                      <a:r>
                        <a:rPr lang="en-US" dirty="0">
                          <a:solidFill>
                            <a:schemeClr val="accent1">
                              <a:lumMod val="50000"/>
                            </a:schemeClr>
                          </a:solidFill>
                          <a:latin typeface="Karla" panose="020B0604020202020204" charset="0"/>
                          <a:ea typeface="Karla" panose="020B0604020202020204" charset="0"/>
                        </a:rPr>
                        <a:t>Feature 1</a:t>
                      </a:r>
                    </a:p>
                  </a:txBody>
                  <a:tcPr/>
                </a:tc>
                <a:tc>
                  <a:txBody>
                    <a:bodyPr/>
                    <a:lstStyle/>
                    <a:p>
                      <a:r>
                        <a:rPr lang="en-US" dirty="0">
                          <a:solidFill>
                            <a:schemeClr val="accent1">
                              <a:lumMod val="50000"/>
                            </a:schemeClr>
                          </a:solidFill>
                          <a:latin typeface="Karla" panose="020B0604020202020204" charset="0"/>
                          <a:ea typeface="Karla" panose="020B0604020202020204" charset="0"/>
                        </a:rPr>
                        <a:t>Feature 2</a:t>
                      </a:r>
                    </a:p>
                  </a:txBody>
                  <a:tcPr/>
                </a:tc>
                <a:tc>
                  <a:txBody>
                    <a:bodyPr/>
                    <a:lstStyle/>
                    <a:p>
                      <a:r>
                        <a:rPr lang="en-US" dirty="0">
                          <a:solidFill>
                            <a:schemeClr val="accent1">
                              <a:lumMod val="50000"/>
                            </a:schemeClr>
                          </a:solidFill>
                          <a:latin typeface="Karla" panose="020B0604020202020204" charset="0"/>
                          <a:ea typeface="Karla" panose="020B0604020202020204" charset="0"/>
                        </a:rPr>
                        <a:t>Feature 3</a:t>
                      </a:r>
                    </a:p>
                  </a:txBody>
                  <a:tcPr/>
                </a:tc>
                <a:extLst>
                  <a:ext uri="{0D108BD9-81ED-4DB2-BD59-A6C34878D82A}">
                    <a16:rowId xmlns:a16="http://schemas.microsoft.com/office/drawing/2014/main" val="3507518852"/>
                  </a:ext>
                </a:extLst>
              </a:tr>
              <a:tr h="1012783">
                <a:tc>
                  <a:txBody>
                    <a:bodyPr/>
                    <a:lstStyle/>
                    <a:p>
                      <a:r>
                        <a:rPr lang="en-US" b="1" dirty="0">
                          <a:solidFill>
                            <a:schemeClr val="accent1">
                              <a:lumMod val="50000"/>
                            </a:schemeClr>
                          </a:solidFill>
                          <a:latin typeface="Karla" panose="020B0604020202020204" charset="0"/>
                          <a:ea typeface="Karla" panose="020B0604020202020204" charset="0"/>
                        </a:rPr>
                        <a:t>IOT Based Smart Garbage alert system using Arduino UNO (2016) </a:t>
                      </a:r>
                    </a:p>
                  </a:txBody>
                  <a:tcPr/>
                </a:tc>
                <a:tc>
                  <a:txBody>
                    <a:bodyPr/>
                    <a:lstStyle/>
                    <a:p>
                      <a:r>
                        <a:rPr lang="en-US" dirty="0" smtClean="0">
                          <a:solidFill>
                            <a:schemeClr val="accent1">
                              <a:lumMod val="50000"/>
                            </a:schemeClr>
                          </a:solidFill>
                          <a:latin typeface="Karla" panose="020B0604020202020204" charset="0"/>
                          <a:ea typeface="Karla" panose="020B0604020202020204" charset="0"/>
                        </a:rPr>
                        <a:t>Checking </a:t>
                      </a:r>
                      <a:r>
                        <a:rPr lang="en-US" dirty="0">
                          <a:solidFill>
                            <a:schemeClr val="accent1">
                              <a:lumMod val="50000"/>
                            </a:schemeClr>
                          </a:solidFill>
                          <a:latin typeface="Karla" panose="020B0604020202020204" charset="0"/>
                          <a:ea typeface="Karla" panose="020B0604020202020204" charset="0"/>
                        </a:rPr>
                        <a:t>garbage bin levels and sending it to the municipal council</a:t>
                      </a:r>
                    </a:p>
                  </a:txBody>
                  <a:tcPr/>
                </a:tc>
                <a:tc>
                  <a:txBody>
                    <a:bodyPr/>
                    <a:lstStyle/>
                    <a:p>
                      <a:r>
                        <a:rPr lang="en-US" dirty="0">
                          <a:solidFill>
                            <a:schemeClr val="accent1">
                              <a:lumMod val="50000"/>
                            </a:schemeClr>
                          </a:solidFill>
                          <a:latin typeface="Karla" panose="020B0604020202020204" charset="0"/>
                          <a:ea typeface="Karla" panose="020B0604020202020204" charset="0"/>
                        </a:rPr>
                        <a:t>Use RFID Tag to confirm that cleaning is done</a:t>
                      </a:r>
                    </a:p>
                  </a:txBody>
                  <a:tcPr/>
                </a:tc>
                <a:tc>
                  <a:txBody>
                    <a:bodyPr/>
                    <a:lstStyle/>
                    <a:p>
                      <a:r>
                        <a:rPr lang="en-US" dirty="0">
                          <a:solidFill>
                            <a:schemeClr val="accent1">
                              <a:lumMod val="50000"/>
                            </a:schemeClr>
                          </a:solidFill>
                          <a:latin typeface="Karla" panose="020B0604020202020204" charset="0"/>
                          <a:ea typeface="Karla" panose="020B0604020202020204" charset="0"/>
                        </a:rPr>
                        <a:t>An Android application is developed and linked to a web server to send the alerts and remote monitor worker progress</a:t>
                      </a:r>
                    </a:p>
                  </a:txBody>
                  <a:tcPr/>
                </a:tc>
                <a:extLst>
                  <a:ext uri="{0D108BD9-81ED-4DB2-BD59-A6C34878D82A}">
                    <a16:rowId xmlns:a16="http://schemas.microsoft.com/office/drawing/2014/main" val="3217267025"/>
                  </a:ext>
                </a:extLst>
              </a:tr>
              <a:tr h="1012783">
                <a:tc>
                  <a:txBody>
                    <a:bodyPr/>
                    <a:lstStyle/>
                    <a:p>
                      <a:r>
                        <a:rPr lang="en-US" b="1" dirty="0">
                          <a:solidFill>
                            <a:schemeClr val="accent1">
                              <a:lumMod val="50000"/>
                            </a:schemeClr>
                          </a:solidFill>
                          <a:latin typeface="Karla" panose="020B0604020202020204" charset="0"/>
                          <a:ea typeface="Karla" panose="020B0604020202020204" charset="0"/>
                        </a:rPr>
                        <a:t>Top–k Query based Dynamic Scheduling for IoT-enabled Smart City Waste   Collection (2015) </a:t>
                      </a:r>
                    </a:p>
                  </a:txBody>
                  <a:tcPr/>
                </a:tc>
                <a:tc>
                  <a:txBody>
                    <a:bodyPr/>
                    <a:lstStyle/>
                    <a:p>
                      <a:r>
                        <a:rPr lang="en-US" dirty="0">
                          <a:solidFill>
                            <a:schemeClr val="accent1">
                              <a:lumMod val="50000"/>
                            </a:schemeClr>
                          </a:solidFill>
                          <a:latin typeface="Karla" panose="020B0604020202020204" charset="0"/>
                          <a:ea typeface="Karla" panose="020B0604020202020204" charset="0"/>
                        </a:rPr>
                        <a:t>City is divided into zones</a:t>
                      </a:r>
                    </a:p>
                  </a:txBody>
                  <a:tcPr/>
                </a:tc>
                <a:tc>
                  <a:txBody>
                    <a:bodyPr/>
                    <a:lstStyle/>
                    <a:p>
                      <a:r>
                        <a:rPr lang="en-US" dirty="0">
                          <a:solidFill>
                            <a:schemeClr val="accent1">
                              <a:lumMod val="50000"/>
                            </a:schemeClr>
                          </a:solidFill>
                          <a:latin typeface="Karla" panose="020B0604020202020204" charset="0"/>
                          <a:ea typeface="Karla" panose="020B0604020202020204" charset="0"/>
                        </a:rPr>
                        <a:t>Use of LCGT’s and HCGT’s</a:t>
                      </a:r>
                    </a:p>
                  </a:txBody>
                  <a:tcPr/>
                </a:tc>
                <a:tc>
                  <a:txBody>
                    <a:bodyPr/>
                    <a:lstStyle/>
                    <a:p>
                      <a:r>
                        <a:rPr lang="en-US" dirty="0">
                          <a:solidFill>
                            <a:schemeClr val="accent1">
                              <a:lumMod val="50000"/>
                            </a:schemeClr>
                          </a:solidFill>
                          <a:latin typeface="Karla" panose="020B0604020202020204" charset="0"/>
                          <a:ea typeface="Karla" panose="020B0604020202020204" charset="0"/>
                        </a:rPr>
                        <a:t>Uses cloud to collect data</a:t>
                      </a:r>
                    </a:p>
                  </a:txBody>
                  <a:tcPr/>
                </a:tc>
                <a:extLst>
                  <a:ext uri="{0D108BD9-81ED-4DB2-BD59-A6C34878D82A}">
                    <a16:rowId xmlns:a16="http://schemas.microsoft.com/office/drawing/2014/main" val="3521460632"/>
                  </a:ext>
                </a:extLst>
              </a:tr>
            </a:tbl>
          </a:graphicData>
        </a:graphic>
      </p:graphicFrame>
    </p:spTree>
    <p:extLst>
      <p:ext uri="{BB962C8B-B14F-4D97-AF65-F5344CB8AC3E}">
        <p14:creationId xmlns:p14="http://schemas.microsoft.com/office/powerpoint/2010/main" val="3239831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1833775" y="2314200"/>
            <a:ext cx="5476500" cy="819899"/>
          </a:xfrm>
          <a:prstGeom prst="rect">
            <a:avLst/>
          </a:prstGeom>
        </p:spPr>
        <p:txBody>
          <a:bodyPr lIns="91425" tIns="91425" rIns="91425" bIns="91425" anchor="ctr" anchorCtr="0">
            <a:noAutofit/>
          </a:bodyPr>
          <a:lstStyle/>
          <a:p>
            <a:pPr lvl="0">
              <a:spcBef>
                <a:spcPts val="0"/>
              </a:spcBef>
              <a:buNone/>
            </a:pPr>
            <a:r>
              <a:rPr lang="en" sz="3600" dirty="0">
                <a:solidFill>
                  <a:srgbClr val="002060"/>
                </a:solidFill>
              </a:rPr>
              <a:t>Methodology</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533400" y="153207"/>
            <a:ext cx="3721768" cy="464076"/>
          </a:xfrm>
          <a:prstGeom prst="rect">
            <a:avLst/>
          </a:prstGeom>
        </p:spPr>
        <p:txBody>
          <a:bodyPr lIns="91425" tIns="91425" rIns="91425" bIns="91425" anchor="t" anchorCtr="0">
            <a:noAutofit/>
          </a:bodyPr>
          <a:lstStyle/>
          <a:p>
            <a:pPr lvl="0" rtl="0">
              <a:spcBef>
                <a:spcPts val="0"/>
              </a:spcBef>
              <a:buNone/>
            </a:pPr>
            <a:r>
              <a:rPr lang="en" dirty="0">
                <a:solidFill>
                  <a:srgbClr val="002060"/>
                </a:solidFill>
              </a:rPr>
              <a:t>High-level Architecture </a:t>
            </a:r>
            <a:endParaRPr lang="en">
              <a:solidFill>
                <a:srgbClr val="002060"/>
              </a:solidFill>
            </a:endParaRPr>
          </a:p>
        </p:txBody>
      </p:sp>
      <p:sp>
        <p:nvSpPr>
          <p:cNvPr id="133" name="Shape 133"/>
          <p:cNvSpPr/>
          <p:nvPr/>
        </p:nvSpPr>
        <p:spPr>
          <a:xfrm>
            <a:off x="4874250" y="-17350"/>
            <a:ext cx="4290325" cy="3789650"/>
          </a:xfrm>
          <a:custGeom>
            <a:avLst/>
            <a:gdLst/>
            <a:ahLst/>
            <a:cxnLst/>
            <a:rect l="0" t="0" r="0" b="0"/>
            <a:pathLst>
              <a:path w="171613" h="151586" extrusionOk="0">
                <a:moveTo>
                  <a:pt x="0" y="694"/>
                </a:moveTo>
                <a:lnTo>
                  <a:pt x="171613" y="0"/>
                </a:lnTo>
                <a:lnTo>
                  <a:pt x="170790" y="151586"/>
                </a:lnTo>
                <a:lnTo>
                  <a:pt x="46492" y="123154"/>
                </a:lnTo>
                <a:close/>
              </a:path>
            </a:pathLst>
          </a:custGeom>
          <a:solidFill>
            <a:srgbClr val="ABE33F">
              <a:alpha val="81150"/>
            </a:srgbClr>
          </a:solidFill>
          <a:ln>
            <a:noFill/>
          </a:ln>
        </p:spPr>
      </p:sp>
      <p:sp>
        <p:nvSpPr>
          <p:cNvPr id="134" name="Shape 134"/>
          <p:cNvSpPr/>
          <p:nvPr/>
        </p:nvSpPr>
        <p:spPr>
          <a:xfrm rot="10286814">
            <a:off x="6499116" y="1416523"/>
            <a:ext cx="177684" cy="16965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nvGrpSpPr>
          <p:cNvPr id="135" name="Shape 135"/>
          <p:cNvGrpSpPr/>
          <p:nvPr/>
        </p:nvGrpSpPr>
        <p:grpSpPr>
          <a:xfrm>
            <a:off x="7885861" y="419337"/>
            <a:ext cx="899283" cy="899338"/>
            <a:chOff x="6654650" y="3665275"/>
            <a:chExt cx="409100" cy="409125"/>
          </a:xfrm>
        </p:grpSpPr>
        <p:sp>
          <p:nvSpPr>
            <p:cNvPr id="136" name="Shape 136"/>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7" name="Shape 137"/>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138" name="Shape 138"/>
          <p:cNvSpPr/>
          <p:nvPr/>
        </p:nvSpPr>
        <p:spPr>
          <a:xfrm>
            <a:off x="6192650" y="1898868"/>
            <a:ext cx="914124" cy="914075"/>
          </a:xfrm>
          <a:custGeom>
            <a:avLst/>
            <a:gdLst/>
            <a:ahLst/>
            <a:cxnLst/>
            <a:rect l="0" t="0" r="0" b="0"/>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nvGrpSpPr>
          <p:cNvPr id="139" name="Shape 139"/>
          <p:cNvGrpSpPr/>
          <p:nvPr/>
        </p:nvGrpSpPr>
        <p:grpSpPr>
          <a:xfrm>
            <a:off x="6931316" y="1443562"/>
            <a:ext cx="671510" cy="671548"/>
            <a:chOff x="570875" y="4322250"/>
            <a:chExt cx="443300" cy="443325"/>
          </a:xfrm>
        </p:grpSpPr>
        <p:sp>
          <p:nvSpPr>
            <p:cNvPr id="140" name="Shape 140"/>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0AE9D">
                <a:alpha val="83460"/>
              </a:srgbClr>
            </a:solidFill>
            <a:ln>
              <a:noFill/>
            </a:ln>
          </p:spPr>
          <p:txBody>
            <a:bodyPr lIns="91425" tIns="91425" rIns="91425" bIns="91425" anchor="ctr" anchorCtr="0">
              <a:noAutofit/>
            </a:bodyPr>
            <a:lstStyle/>
            <a:p>
              <a:pPr lvl="0">
                <a:spcBef>
                  <a:spcPts val="0"/>
                </a:spcBef>
                <a:buNone/>
              </a:pPr>
              <a:endParaRPr/>
            </a:p>
          </p:txBody>
        </p:sp>
        <p:sp>
          <p:nvSpPr>
            <p:cNvPr id="141" name="Shape 141"/>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0AE9D">
                <a:alpha val="83460"/>
              </a:srgbClr>
            </a:solidFill>
            <a:ln>
              <a:noFill/>
            </a:ln>
          </p:spPr>
          <p:txBody>
            <a:bodyPr lIns="91425" tIns="91425" rIns="91425" bIns="91425" anchor="ctr" anchorCtr="0">
              <a:noAutofit/>
            </a:bodyPr>
            <a:lstStyle/>
            <a:p>
              <a:pPr lvl="0">
                <a:spcBef>
                  <a:spcPts val="0"/>
                </a:spcBef>
                <a:buNone/>
              </a:pPr>
              <a:endParaRPr/>
            </a:p>
          </p:txBody>
        </p:sp>
        <p:sp>
          <p:nvSpPr>
            <p:cNvPr id="142" name="Shape 142"/>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0AE9D">
                <a:alpha val="83460"/>
              </a:srgbClr>
            </a:solidFill>
            <a:ln>
              <a:noFill/>
            </a:ln>
          </p:spPr>
          <p:txBody>
            <a:bodyPr lIns="91425" tIns="91425" rIns="91425" bIns="91425" anchor="ctr" anchorCtr="0">
              <a:noAutofit/>
            </a:bodyPr>
            <a:lstStyle/>
            <a:p>
              <a:pPr lvl="0">
                <a:spcBef>
                  <a:spcPts val="0"/>
                </a:spcBef>
                <a:buNone/>
              </a:pPr>
              <a:endParaRPr/>
            </a:p>
          </p:txBody>
        </p:sp>
        <p:sp>
          <p:nvSpPr>
            <p:cNvPr id="143" name="Shape 143"/>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0AE9D">
                <a:alpha val="83460"/>
              </a:srgbClr>
            </a:solidFill>
            <a:ln>
              <a:noFill/>
            </a:ln>
          </p:spPr>
          <p:txBody>
            <a:bodyPr lIns="91425" tIns="91425" rIns="91425" bIns="91425" anchor="ctr" anchorCtr="0">
              <a:noAutofit/>
            </a:bodyPr>
            <a:lstStyle/>
            <a:p>
              <a:pPr lvl="0">
                <a:spcBef>
                  <a:spcPts val="0"/>
                </a:spcBef>
                <a:buNone/>
              </a:pPr>
              <a:endParaRPr/>
            </a:p>
          </p:txBody>
        </p:sp>
      </p:grpSp>
      <p:sp>
        <p:nvSpPr>
          <p:cNvPr id="144" name="Shape 144"/>
          <p:cNvSpPr/>
          <p:nvPr/>
        </p:nvSpPr>
        <p:spPr>
          <a:xfrm rot="-1627561">
            <a:off x="7434266" y="487481"/>
            <a:ext cx="280162" cy="267508"/>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45" name="Shape 145"/>
          <p:cNvSpPr/>
          <p:nvPr/>
        </p:nvSpPr>
        <p:spPr>
          <a:xfrm rot="1504353">
            <a:off x="7841214" y="2080538"/>
            <a:ext cx="280176" cy="267521"/>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46" name="Shape 146"/>
          <p:cNvSpPr/>
          <p:nvPr/>
        </p:nvSpPr>
        <p:spPr>
          <a:xfrm rot="1973882">
            <a:off x="8121370" y="1454163"/>
            <a:ext cx="192943" cy="1842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318" y="752946"/>
            <a:ext cx="6841169" cy="4099611"/>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6651" y="398400"/>
            <a:ext cx="4423104" cy="474436"/>
          </a:xfrm>
        </p:spPr>
        <p:txBody>
          <a:bodyPr/>
          <a:lstStyle/>
          <a:p>
            <a:r>
              <a:rPr lang="en" dirty="0">
                <a:solidFill>
                  <a:srgbClr val="002060"/>
                </a:solidFill>
              </a:rPr>
              <a:t>Setting up the G</a:t>
            </a:r>
            <a:r>
              <a:rPr lang="en-US" dirty="0">
                <a:solidFill>
                  <a:srgbClr val="002060"/>
                </a:solidFill>
              </a:rPr>
              <a:t>a</a:t>
            </a:r>
            <a:r>
              <a:rPr lang="en" dirty="0">
                <a:solidFill>
                  <a:srgbClr val="002060"/>
                </a:solidFill>
              </a:rPr>
              <a:t>rbage Bin</a:t>
            </a:r>
            <a:endParaRPr lang="en-US" dirty="0">
              <a:solidFill>
                <a:srgbClr val="002060"/>
              </a:solidFill>
            </a:endParaRPr>
          </a:p>
        </p:txBody>
      </p:sp>
      <p:sp>
        <p:nvSpPr>
          <p:cNvPr id="6" name="Text Placeholder 5"/>
          <p:cNvSpPr>
            <a:spLocks noGrp="1"/>
          </p:cNvSpPr>
          <p:nvPr>
            <p:ph type="body" idx="1"/>
          </p:nvPr>
        </p:nvSpPr>
        <p:spPr>
          <a:xfrm>
            <a:off x="519546" y="1496292"/>
            <a:ext cx="7904058" cy="2961408"/>
          </a:xfrm>
        </p:spPr>
        <p:txBody>
          <a:bodyPr/>
          <a:lstStyle/>
          <a:p>
            <a:pPr>
              <a:buNone/>
            </a:pPr>
            <a:r>
              <a:rPr lang="en-US" sz="1800" dirty="0">
                <a:solidFill>
                  <a:schemeClr val="accent1">
                    <a:lumMod val="50000"/>
                  </a:schemeClr>
                </a:solidFill>
              </a:rPr>
              <a:t>All the Processes of the garbage bin are </a:t>
            </a:r>
            <a:r>
              <a:rPr lang="en-US" sz="1800" dirty="0" smtClean="0">
                <a:solidFill>
                  <a:schemeClr val="accent1">
                    <a:lumMod val="50000"/>
                  </a:schemeClr>
                </a:solidFill>
              </a:rPr>
              <a:t>implemented </a:t>
            </a:r>
            <a:r>
              <a:rPr lang="en-US" sz="1800" dirty="0">
                <a:solidFill>
                  <a:schemeClr val="accent1">
                    <a:lumMod val="50000"/>
                  </a:schemeClr>
                </a:solidFill>
              </a:rPr>
              <a:t>on a Raspberry pi zero Development Board.</a:t>
            </a:r>
          </a:p>
          <a:p>
            <a:pPr>
              <a:buNone/>
            </a:pPr>
            <a:endParaRPr lang="en-US" sz="1800" dirty="0">
              <a:solidFill>
                <a:schemeClr val="accent1">
                  <a:lumMod val="50000"/>
                </a:schemeClr>
              </a:solidFill>
            </a:endParaRPr>
          </a:p>
          <a:p>
            <a:pPr>
              <a:buNone/>
            </a:pPr>
            <a:r>
              <a:rPr lang="en-US" sz="1800" dirty="0" smtClean="0">
                <a:solidFill>
                  <a:schemeClr val="accent1">
                    <a:lumMod val="50000"/>
                  </a:schemeClr>
                </a:solidFill>
              </a:rPr>
              <a:t>Setting up </a:t>
            </a:r>
            <a:r>
              <a:rPr lang="en-US" sz="1800" dirty="0">
                <a:solidFill>
                  <a:schemeClr val="accent1">
                    <a:lumMod val="50000"/>
                  </a:schemeClr>
                </a:solidFill>
              </a:rPr>
              <a:t>the garbage </a:t>
            </a:r>
            <a:r>
              <a:rPr lang="en-US" sz="1800" dirty="0" smtClean="0">
                <a:solidFill>
                  <a:schemeClr val="accent1">
                    <a:lumMod val="50000"/>
                  </a:schemeClr>
                </a:solidFill>
              </a:rPr>
              <a:t>bin divided </a:t>
            </a:r>
            <a:r>
              <a:rPr lang="en-US" sz="1800" dirty="0">
                <a:solidFill>
                  <a:schemeClr val="accent1">
                    <a:lumMod val="50000"/>
                  </a:schemeClr>
                </a:solidFill>
              </a:rPr>
              <a:t>into three main sub-functions</a:t>
            </a:r>
          </a:p>
          <a:p>
            <a:endParaRPr lang="en-US" sz="1800" dirty="0">
              <a:solidFill>
                <a:schemeClr val="accent1">
                  <a:lumMod val="50000"/>
                </a:schemeClr>
              </a:solidFill>
            </a:endParaRPr>
          </a:p>
          <a:p>
            <a:pPr marL="285750" indent="-285750">
              <a:buFont typeface="Wingdings" panose="05000000000000000000" pitchFamily="2" charset="2"/>
              <a:buChar char="q"/>
            </a:pPr>
            <a:r>
              <a:rPr lang="en-US" sz="1800" dirty="0">
                <a:solidFill>
                  <a:schemeClr val="accent1">
                    <a:lumMod val="50000"/>
                  </a:schemeClr>
                </a:solidFill>
              </a:rPr>
              <a:t>Hand Gesture System</a:t>
            </a:r>
          </a:p>
          <a:p>
            <a:pPr marL="285750" indent="-285750">
              <a:buFont typeface="Wingdings" panose="05000000000000000000" pitchFamily="2" charset="2"/>
              <a:buChar char="q"/>
            </a:pPr>
            <a:r>
              <a:rPr lang="en-US" sz="1800" dirty="0">
                <a:solidFill>
                  <a:schemeClr val="accent1">
                    <a:lumMod val="50000"/>
                  </a:schemeClr>
                </a:solidFill>
              </a:rPr>
              <a:t>Measure the Real time Garbage level</a:t>
            </a:r>
          </a:p>
          <a:p>
            <a:pPr lvl="3"/>
            <a:r>
              <a:rPr lang="en-US" sz="1800" dirty="0" smtClean="0">
                <a:solidFill>
                  <a:schemeClr val="accent1">
                    <a:lumMod val="50000"/>
                  </a:schemeClr>
                </a:solidFill>
              </a:rPr>
              <a:t>	Data </a:t>
            </a:r>
            <a:r>
              <a:rPr lang="en-US" sz="1800" dirty="0">
                <a:solidFill>
                  <a:schemeClr val="accent1">
                    <a:lumMod val="50000"/>
                  </a:schemeClr>
                </a:solidFill>
              </a:rPr>
              <a:t>Transfer</a:t>
            </a:r>
          </a:p>
          <a:p>
            <a:pPr lvl="3"/>
            <a:r>
              <a:rPr lang="en-US" sz="1800" dirty="0" smtClean="0">
                <a:solidFill>
                  <a:schemeClr val="accent1">
                    <a:lumMod val="50000"/>
                  </a:schemeClr>
                </a:solidFill>
              </a:rPr>
              <a:t>	Bin </a:t>
            </a:r>
            <a:r>
              <a:rPr lang="en-US" sz="1800" dirty="0">
                <a:solidFill>
                  <a:schemeClr val="accent1">
                    <a:lumMod val="50000"/>
                  </a:schemeClr>
                </a:solidFill>
              </a:rPr>
              <a:t>lock mechanism</a:t>
            </a:r>
          </a:p>
          <a:p>
            <a:pPr marL="285750" lvl="3" indent="-285750">
              <a:buClr>
                <a:srgbClr val="ABE33F"/>
              </a:buClr>
              <a:buFont typeface="Wingdings" panose="05000000000000000000" pitchFamily="2" charset="2"/>
              <a:buChar char="q"/>
            </a:pPr>
            <a:r>
              <a:rPr lang="en-US" sz="1800" dirty="0">
                <a:solidFill>
                  <a:schemeClr val="accent1">
                    <a:lumMod val="50000"/>
                  </a:schemeClr>
                </a:solidFill>
              </a:rPr>
              <a:t>Security System  </a:t>
            </a:r>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3047048141"/>
      </p:ext>
    </p:extLst>
  </p:cSld>
  <p:clrMapOvr>
    <a:masterClrMapping/>
  </p:clrMapOvr>
  <p:timing>
    <p:tnLst>
      <p:par>
        <p:cTn id="1" dur="indefinite" restart="never" nodeType="tmRoot"/>
      </p:par>
    </p:tnLst>
  </p:timing>
</p:sld>
</file>

<file path=ppt/theme/theme1.xml><?xml version="1.0" encoding="utf-8"?>
<a:theme xmlns:a="http://schemas.openxmlformats.org/drawingml/2006/main" name="Escal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673</TotalTime>
  <Words>1382</Words>
  <Application>Microsoft Office PowerPoint</Application>
  <PresentationFormat>On-screen Show (16:9)</PresentationFormat>
  <Paragraphs>295</Paragraphs>
  <Slides>36</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Karla</vt:lpstr>
      <vt:lpstr>Arial</vt:lpstr>
      <vt:lpstr>Raleway</vt:lpstr>
      <vt:lpstr>Wingdings</vt:lpstr>
      <vt:lpstr>Iskoola Pota</vt:lpstr>
      <vt:lpstr>Times New Roman</vt:lpstr>
      <vt:lpstr>Calibri</vt:lpstr>
      <vt:lpstr>Comic Sans MS</vt:lpstr>
      <vt:lpstr>Escalus template</vt:lpstr>
      <vt:lpstr>Location Based Garbage Management System with IOT for Smart City</vt:lpstr>
      <vt:lpstr>PowerPoint Presentation</vt:lpstr>
      <vt:lpstr>Introduction</vt:lpstr>
      <vt:lpstr>Research problem</vt:lpstr>
      <vt:lpstr>Research gap</vt:lpstr>
      <vt:lpstr>Research gap con ….</vt:lpstr>
      <vt:lpstr>PowerPoint Presentation</vt:lpstr>
      <vt:lpstr>High-level Architecture </vt:lpstr>
      <vt:lpstr>Setting up the Garbage Bin</vt:lpstr>
      <vt:lpstr>Hand Gesture System</vt:lpstr>
      <vt:lpstr>Measure the Garbage level</vt:lpstr>
      <vt:lpstr>Security System</vt:lpstr>
      <vt:lpstr>Web Server and Web Service Setup</vt:lpstr>
      <vt:lpstr>Server Service Provider</vt:lpstr>
      <vt:lpstr>Server Specifications</vt:lpstr>
      <vt:lpstr>Software to be Used</vt:lpstr>
      <vt:lpstr>Purpose of the Website </vt:lpstr>
      <vt:lpstr>Types of Users</vt:lpstr>
      <vt:lpstr>Purpose of Webserver </vt:lpstr>
      <vt:lpstr>Android Application Development</vt:lpstr>
      <vt:lpstr>Real time levels &amp; Bin location</vt:lpstr>
      <vt:lpstr>Route calculation</vt:lpstr>
      <vt:lpstr>Route Calculation Flow Chart</vt:lpstr>
      <vt:lpstr>PowerPoint Presentation</vt:lpstr>
      <vt:lpstr>Disabling and Enabling Security System</vt:lpstr>
      <vt:lpstr>End user application</vt:lpstr>
      <vt:lpstr>End user application con….</vt:lpstr>
      <vt:lpstr>End user application con…</vt:lpstr>
      <vt:lpstr>SMS Notification System</vt:lpstr>
      <vt:lpstr>Work Allocation</vt:lpstr>
      <vt:lpstr>Gantt chart</vt:lpstr>
      <vt:lpstr>Budget</vt:lpstr>
      <vt:lpstr>Testing and Evaluvation </vt:lpstr>
      <vt:lpstr>Testing and evaluvation con….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vinu</dc:creator>
  <cp:lastModifiedBy>Ruvinda Ranaweera</cp:lastModifiedBy>
  <cp:revision>75</cp:revision>
  <dcterms:modified xsi:type="dcterms:W3CDTF">2017-04-04T08:35:16Z</dcterms:modified>
</cp:coreProperties>
</file>